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89" r:id="rId4"/>
    <p:sldId id="290" r:id="rId5"/>
    <p:sldId id="291" r:id="rId6"/>
    <p:sldId id="259" r:id="rId7"/>
    <p:sldId id="292" r:id="rId8"/>
    <p:sldId id="293" r:id="rId9"/>
    <p:sldId id="265" r:id="rId10"/>
    <p:sldId id="271" r:id="rId11"/>
    <p:sldId id="284" r:id="rId12"/>
    <p:sldId id="294" r:id="rId13"/>
    <p:sldId id="288" r:id="rId14"/>
    <p:sldId id="260" r:id="rId15"/>
    <p:sldId id="261" r:id="rId16"/>
    <p:sldId id="295" r:id="rId17"/>
    <p:sldId id="296" r:id="rId18"/>
    <p:sldId id="298" r:id="rId19"/>
    <p:sldId id="297" r:id="rId20"/>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3416"/>
  </p:normalViewPr>
  <p:slideViewPr>
    <p:cSldViewPr>
      <p:cViewPr varScale="1">
        <p:scale>
          <a:sx n="118" d="100"/>
          <a:sy n="118" d="100"/>
        </p:scale>
        <p:origin x="2040"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03F8CE-8F52-4D64-AF13-DCDB33F5C302}"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03F8CE-8F52-4D64-AF13-DCDB33F5C302}"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03F8CE-8F52-4D64-AF13-DCDB33F5C302}"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03F8CE-8F52-4D64-AF13-DCDB33F5C302}"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03F8CE-8F52-4D64-AF13-DCDB33F5C302}" type="datetimeFigureOut">
              <a:rPr lang="en-US" smtClean="0"/>
              <a:pPr/>
              <a:t>12/6/21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03F8CE-8F52-4D64-AF13-DCDB33F5C302}" type="datetimeFigureOut">
              <a:rPr lang="en-US" smtClean="0"/>
              <a:pPr/>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03F8CE-8F52-4D64-AF13-DCDB33F5C302}" type="datetimeFigureOut">
              <a:rPr lang="en-US" smtClean="0"/>
              <a:pPr/>
              <a:t>12/6/21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03F8CE-8F52-4D64-AF13-DCDB33F5C302}" type="datetimeFigureOut">
              <a:rPr lang="en-US" smtClean="0"/>
              <a:pPr/>
              <a:t>12/6/21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F8CE-8F52-4D64-AF13-DCDB33F5C302}" type="datetimeFigureOut">
              <a:rPr lang="en-US" smtClean="0"/>
              <a:pPr/>
              <a:t>12/6/21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03F8CE-8F52-4D64-AF13-DCDB33F5C302}" type="datetimeFigureOut">
              <a:rPr lang="en-US" smtClean="0"/>
              <a:pPr/>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03F8CE-8F52-4D64-AF13-DCDB33F5C302}" type="datetimeFigureOut">
              <a:rPr lang="en-US" smtClean="0"/>
              <a:pPr/>
              <a:t>12/6/21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ECF295-9F02-4DC5-874B-6CE235A874F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F8CE-8F52-4D64-AF13-DCDB33F5C302}" type="datetimeFigureOut">
              <a:rPr lang="en-US" smtClean="0"/>
              <a:pPr/>
              <a:t>12/6/21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CF295-9F02-4DC5-874B-6CE235A874F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Carrying out Investigations &amp; Writing Lab Reports</a:t>
            </a:r>
          </a:p>
        </p:txBody>
      </p:sp>
      <p:sp>
        <p:nvSpPr>
          <p:cNvPr id="3" name="Subtitle 2"/>
          <p:cNvSpPr>
            <a:spLocks noGrp="1"/>
          </p:cNvSpPr>
          <p:nvPr>
            <p:ph type="subTitle" idx="1"/>
          </p:nvPr>
        </p:nvSpPr>
        <p:spPr/>
        <p:txBody>
          <a:bodyPr/>
          <a:lstStyle/>
          <a:p>
            <a:r>
              <a:rPr lang="en-US" b="1" dirty="0">
                <a:solidFill>
                  <a:srgbClr val="FF0000"/>
                </a:solidFill>
              </a:rPr>
              <a:t>Criterion 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Variables</a:t>
            </a:r>
            <a:endParaRPr lang="en-IE" dirty="0"/>
          </a:p>
        </p:txBody>
      </p:sp>
      <p:sp>
        <p:nvSpPr>
          <p:cNvPr id="3" name="Content Placeholder 2"/>
          <p:cNvSpPr>
            <a:spLocks noGrp="1"/>
          </p:cNvSpPr>
          <p:nvPr>
            <p:ph idx="1"/>
          </p:nvPr>
        </p:nvSpPr>
        <p:spPr>
          <a:xfrm>
            <a:off x="685800" y="1676400"/>
            <a:ext cx="8001000" cy="4572000"/>
          </a:xfrm>
        </p:spPr>
        <p:txBody>
          <a:bodyPr>
            <a:normAutofit/>
          </a:bodyPr>
          <a:lstStyle/>
          <a:p>
            <a:pPr marL="0" algn="ctr">
              <a:buNone/>
            </a:pPr>
            <a:r>
              <a:rPr lang="en-US" sz="2000" b="1" dirty="0"/>
              <a:t>Explaining how these variables will be measured/manipulated/ controlled</a:t>
            </a:r>
          </a:p>
          <a:p>
            <a:pPr marL="0">
              <a:buNone/>
            </a:pPr>
            <a:endParaRPr lang="en-US" sz="2000" b="1" dirty="0"/>
          </a:p>
          <a:p>
            <a:pPr marL="0">
              <a:buNone/>
            </a:pPr>
            <a:r>
              <a:rPr lang="en-US" sz="2000" dirty="0"/>
              <a:t>You must explain how you are going to </a:t>
            </a:r>
            <a:r>
              <a:rPr lang="en-US" sz="2000" b="1" dirty="0"/>
              <a:t>manipulate</a:t>
            </a:r>
            <a:r>
              <a:rPr lang="en-US" sz="2000" dirty="0"/>
              <a:t> the </a:t>
            </a:r>
            <a:r>
              <a:rPr lang="en-US" sz="2000" dirty="0">
                <a:solidFill>
                  <a:srgbClr val="FF0000"/>
                </a:solidFill>
              </a:rPr>
              <a:t>independent variable</a:t>
            </a:r>
            <a:r>
              <a:rPr lang="en-US" sz="2000" dirty="0"/>
              <a:t>, </a:t>
            </a:r>
            <a:r>
              <a:rPr lang="en-US" sz="2000" b="1" dirty="0"/>
              <a:t>measure</a:t>
            </a:r>
            <a:r>
              <a:rPr lang="en-US" sz="2000" dirty="0"/>
              <a:t> the </a:t>
            </a:r>
            <a:r>
              <a:rPr lang="en-US" sz="2000" dirty="0">
                <a:solidFill>
                  <a:srgbClr val="0070C0"/>
                </a:solidFill>
              </a:rPr>
              <a:t>dependent variable</a:t>
            </a:r>
            <a:r>
              <a:rPr lang="en-US" sz="2000" dirty="0"/>
              <a:t> and </a:t>
            </a:r>
            <a:r>
              <a:rPr lang="en-US" sz="2000" b="1" dirty="0"/>
              <a:t>control</a:t>
            </a:r>
            <a:r>
              <a:rPr lang="en-US" sz="2000" dirty="0"/>
              <a:t> all of the </a:t>
            </a:r>
            <a:r>
              <a:rPr lang="en-US" sz="2000" dirty="0">
                <a:solidFill>
                  <a:srgbClr val="00B050"/>
                </a:solidFill>
              </a:rPr>
              <a:t>control variables</a:t>
            </a:r>
            <a:r>
              <a:rPr lang="en-US" sz="2000" dirty="0"/>
              <a:t>. </a:t>
            </a:r>
          </a:p>
          <a:p>
            <a:pPr marL="0">
              <a:buNone/>
            </a:pPr>
            <a:endParaRPr lang="en-US" sz="2000" dirty="0"/>
          </a:p>
          <a:p>
            <a:pPr marL="0">
              <a:buNone/>
            </a:pPr>
            <a:r>
              <a:rPr lang="en-US" sz="2000" dirty="0"/>
              <a:t>For each variable you must include information about any equipment or materials you will use, explain how that variable will be </a:t>
            </a:r>
            <a:r>
              <a:rPr lang="en-US" sz="2000" dirty="0">
                <a:solidFill>
                  <a:srgbClr val="FF0000"/>
                </a:solidFill>
              </a:rPr>
              <a:t>manipulated</a:t>
            </a:r>
            <a:r>
              <a:rPr lang="en-US" sz="2000" dirty="0"/>
              <a:t>, </a:t>
            </a:r>
            <a:r>
              <a:rPr lang="en-US" sz="2000" dirty="0">
                <a:solidFill>
                  <a:srgbClr val="0070C0"/>
                </a:solidFill>
              </a:rPr>
              <a:t>measured</a:t>
            </a:r>
            <a:r>
              <a:rPr lang="en-US" sz="2000" dirty="0"/>
              <a:t> or </a:t>
            </a:r>
            <a:r>
              <a:rPr lang="en-US" sz="2000" dirty="0">
                <a:solidFill>
                  <a:srgbClr val="00B050"/>
                </a:solidFill>
              </a:rPr>
              <a:t>controlled </a:t>
            </a:r>
            <a:r>
              <a:rPr lang="en-US" sz="2000" dirty="0"/>
              <a:t>(use these terms when talking about each variable) and include amounts and units for each variable when talking about measurements. </a:t>
            </a:r>
          </a:p>
        </p:txBody>
      </p:sp>
    </p:spTree>
    <p:extLst>
      <p:ext uri="{BB962C8B-B14F-4D97-AF65-F5344CB8AC3E}">
        <p14:creationId xmlns:p14="http://schemas.microsoft.com/office/powerpoint/2010/main" val="316214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05"/>
            <a:ext cx="8229600" cy="1143000"/>
          </a:xfrm>
        </p:spPr>
        <p:txBody>
          <a:bodyPr/>
          <a:lstStyle/>
          <a:p>
            <a:r>
              <a:rPr lang="en-US" b="1" u="sng" dirty="0"/>
              <a:t>Variables</a:t>
            </a:r>
            <a:endParaRPr lang="en-IE" dirty="0"/>
          </a:p>
        </p:txBody>
      </p:sp>
      <p:sp>
        <p:nvSpPr>
          <p:cNvPr id="3" name="Content Placeholder 2"/>
          <p:cNvSpPr>
            <a:spLocks noGrp="1"/>
          </p:cNvSpPr>
          <p:nvPr>
            <p:ph idx="1"/>
          </p:nvPr>
        </p:nvSpPr>
        <p:spPr>
          <a:xfrm>
            <a:off x="190500" y="1066800"/>
            <a:ext cx="8763000" cy="4983162"/>
          </a:xfrm>
        </p:spPr>
        <p:txBody>
          <a:bodyPr>
            <a:noAutofit/>
          </a:bodyPr>
          <a:lstStyle/>
          <a:p>
            <a:pPr marL="0" algn="ctr">
              <a:buNone/>
            </a:pPr>
            <a:r>
              <a:rPr lang="en-US" sz="2000" b="1" dirty="0"/>
              <a:t>Independent Variable</a:t>
            </a:r>
          </a:p>
          <a:p>
            <a:pPr marL="0">
              <a:buNone/>
            </a:pPr>
            <a:endParaRPr lang="en-US" sz="2000" b="1" dirty="0"/>
          </a:p>
          <a:p>
            <a:pPr marL="0">
              <a:buNone/>
            </a:pPr>
            <a:r>
              <a:rPr lang="en-US" sz="2000" dirty="0"/>
              <a:t>You must explain how you are going to </a:t>
            </a:r>
            <a:r>
              <a:rPr lang="en-US" sz="2000" b="1" dirty="0"/>
              <a:t>manipulate</a:t>
            </a:r>
            <a:r>
              <a:rPr lang="en-US" sz="2000" dirty="0"/>
              <a:t> the </a:t>
            </a:r>
            <a:r>
              <a:rPr lang="en-US" sz="2000" dirty="0">
                <a:solidFill>
                  <a:srgbClr val="FF0000"/>
                </a:solidFill>
              </a:rPr>
              <a:t>independent variable</a:t>
            </a:r>
            <a:r>
              <a:rPr lang="en-US" sz="2000" dirty="0"/>
              <a:t>. Include the following details.</a:t>
            </a:r>
          </a:p>
          <a:p>
            <a:pPr marL="0">
              <a:buNone/>
            </a:pPr>
            <a:endParaRPr lang="en-US" sz="2000" dirty="0"/>
          </a:p>
          <a:p>
            <a:pPr marL="400050" lvl="1"/>
            <a:r>
              <a:rPr lang="en-US" sz="1800" dirty="0"/>
              <a:t>Equipment used</a:t>
            </a:r>
          </a:p>
          <a:p>
            <a:pPr marL="400050" lvl="1"/>
            <a:r>
              <a:rPr lang="en-US" sz="1800" dirty="0"/>
              <a:t>The range of the IV - </a:t>
            </a:r>
            <a:r>
              <a:rPr lang="en-US" sz="1800" b="1" dirty="0"/>
              <a:t>you should have 5 increments </a:t>
            </a:r>
            <a:r>
              <a:rPr lang="en-US" sz="1800" dirty="0"/>
              <a:t>and they should increase in steady amounts where possible. </a:t>
            </a:r>
          </a:p>
          <a:p>
            <a:pPr marL="400050" lvl="1"/>
            <a:r>
              <a:rPr lang="en-US" sz="1800" dirty="0"/>
              <a:t>The IV should have </a:t>
            </a:r>
            <a:r>
              <a:rPr lang="en-US" sz="1800" b="1" dirty="0"/>
              <a:t>as broad a range as possible </a:t>
            </a:r>
            <a:r>
              <a:rPr lang="en-US" sz="1800" dirty="0"/>
              <a:t>so that you can be confident in the reliability of any trend shown by the data, </a:t>
            </a:r>
            <a:r>
              <a:rPr lang="en-US" sz="1800" dirty="0" err="1"/>
              <a:t>ie</a:t>
            </a:r>
            <a:r>
              <a:rPr lang="en-US" sz="1800" dirty="0"/>
              <a:t>. that the relationship is true for a broad range of values rather than just in that one narrow range you have used. </a:t>
            </a:r>
          </a:p>
          <a:p>
            <a:pPr marL="400050" lvl="1"/>
            <a:r>
              <a:rPr lang="en-US" sz="1800" dirty="0"/>
              <a:t>The unit of measurement </a:t>
            </a:r>
          </a:p>
          <a:p>
            <a:pPr marL="400050" lvl="1"/>
            <a:r>
              <a:rPr lang="en-US" sz="1800" dirty="0"/>
              <a:t>Details about how you will change the IV during the investigation. </a:t>
            </a:r>
          </a:p>
          <a:p>
            <a:pPr marL="400050" lvl="1"/>
            <a:r>
              <a:rPr lang="en-US" sz="1800" dirty="0"/>
              <a:t>You could also state whether the IV is a continuous or discontinuous variable. This will help you decide what type of graph to make later – </a:t>
            </a:r>
            <a:r>
              <a:rPr lang="en-US" sz="1800" dirty="0" err="1"/>
              <a:t>ie</a:t>
            </a:r>
            <a:r>
              <a:rPr lang="en-US" sz="1800" dirty="0"/>
              <a:t>. </a:t>
            </a:r>
            <a:r>
              <a:rPr lang="en-US" sz="1800" dirty="0" err="1"/>
              <a:t>continous</a:t>
            </a:r>
            <a:r>
              <a:rPr lang="en-US" sz="1800" dirty="0"/>
              <a:t> variables should be plotted on a line graph using a scatter plot and line of best fit. </a:t>
            </a:r>
          </a:p>
          <a:p>
            <a:pPr marL="0">
              <a:buNone/>
            </a:pPr>
            <a:endParaRPr lang="en-US" sz="2000" dirty="0"/>
          </a:p>
        </p:txBody>
      </p:sp>
    </p:spTree>
    <p:extLst>
      <p:ext uri="{BB962C8B-B14F-4D97-AF65-F5344CB8AC3E}">
        <p14:creationId xmlns:p14="http://schemas.microsoft.com/office/powerpoint/2010/main" val="321930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05"/>
            <a:ext cx="8229600" cy="1143000"/>
          </a:xfrm>
        </p:spPr>
        <p:txBody>
          <a:bodyPr/>
          <a:lstStyle/>
          <a:p>
            <a:r>
              <a:rPr lang="en-US" b="1" u="sng" dirty="0"/>
              <a:t>Variables</a:t>
            </a:r>
            <a:endParaRPr lang="en-IE" dirty="0"/>
          </a:p>
        </p:txBody>
      </p:sp>
      <p:sp>
        <p:nvSpPr>
          <p:cNvPr id="3" name="Content Placeholder 2"/>
          <p:cNvSpPr>
            <a:spLocks noGrp="1"/>
          </p:cNvSpPr>
          <p:nvPr>
            <p:ph idx="1"/>
          </p:nvPr>
        </p:nvSpPr>
        <p:spPr>
          <a:xfrm>
            <a:off x="190500" y="1066800"/>
            <a:ext cx="8763000" cy="4983162"/>
          </a:xfrm>
        </p:spPr>
        <p:txBody>
          <a:bodyPr>
            <a:noAutofit/>
          </a:bodyPr>
          <a:lstStyle/>
          <a:p>
            <a:pPr marL="0" algn="ctr">
              <a:buNone/>
            </a:pPr>
            <a:r>
              <a:rPr lang="en-US" sz="2000" b="1" dirty="0"/>
              <a:t>Dependent Variable</a:t>
            </a:r>
          </a:p>
          <a:p>
            <a:pPr marL="0">
              <a:buNone/>
            </a:pPr>
            <a:endParaRPr lang="en-US" sz="2000" b="1" dirty="0"/>
          </a:p>
          <a:p>
            <a:pPr marL="0">
              <a:buNone/>
            </a:pPr>
            <a:r>
              <a:rPr lang="en-US" sz="2000" dirty="0"/>
              <a:t>You must explain how you are going to </a:t>
            </a:r>
            <a:r>
              <a:rPr lang="en-US" sz="2000" b="1" dirty="0"/>
              <a:t>measure</a:t>
            </a:r>
            <a:r>
              <a:rPr lang="en-US" sz="2000" dirty="0"/>
              <a:t> the </a:t>
            </a:r>
            <a:r>
              <a:rPr lang="en-US" sz="2000" dirty="0">
                <a:solidFill>
                  <a:srgbClr val="0070C0"/>
                </a:solidFill>
              </a:rPr>
              <a:t>dependent variable.</a:t>
            </a:r>
          </a:p>
          <a:p>
            <a:pPr marL="0">
              <a:buNone/>
            </a:pPr>
            <a:endParaRPr lang="en-US" sz="2000" dirty="0"/>
          </a:p>
          <a:p>
            <a:pPr marL="0">
              <a:buNone/>
            </a:pPr>
            <a:r>
              <a:rPr lang="en-US" sz="2000" dirty="0"/>
              <a:t>Include the following details: </a:t>
            </a:r>
          </a:p>
          <a:p>
            <a:pPr marL="400050" lvl="1"/>
            <a:r>
              <a:rPr lang="en-US" sz="1800" dirty="0"/>
              <a:t>Information about any equipment used. </a:t>
            </a:r>
          </a:p>
          <a:p>
            <a:pPr marL="400050" lvl="1"/>
            <a:r>
              <a:rPr lang="en-US" sz="1800" dirty="0"/>
              <a:t>The unit of measurement </a:t>
            </a:r>
          </a:p>
          <a:p>
            <a:pPr marL="400050" lvl="1"/>
            <a:r>
              <a:rPr lang="en-US" sz="1800" dirty="0"/>
              <a:t>Whether the variable is continuous or discontinuous</a:t>
            </a:r>
          </a:p>
          <a:p>
            <a:pPr marL="400050" lvl="1"/>
            <a:r>
              <a:rPr lang="en-US" sz="1800" dirty="0"/>
              <a:t>Give an outline of how the variable is measured throughout the experiment using the equipment identified. </a:t>
            </a:r>
          </a:p>
          <a:p>
            <a:pPr marL="400050" lvl="1"/>
            <a:r>
              <a:rPr lang="en-US" sz="1800" b="1" dirty="0"/>
              <a:t>Mention that 3 trials of data for the DV will be collected </a:t>
            </a:r>
            <a:r>
              <a:rPr lang="en-US" sz="1800" dirty="0"/>
              <a:t>and that </a:t>
            </a:r>
            <a:r>
              <a:rPr lang="en-US" sz="1800" b="1" dirty="0"/>
              <a:t>an</a:t>
            </a:r>
            <a:r>
              <a:rPr lang="en-US" sz="1800" dirty="0"/>
              <a:t> </a:t>
            </a:r>
            <a:r>
              <a:rPr lang="en-US" sz="1800" b="1" dirty="0"/>
              <a:t>average will be calculated.</a:t>
            </a:r>
          </a:p>
          <a:p>
            <a:pPr marL="0">
              <a:buNone/>
            </a:pPr>
            <a:endParaRPr lang="en-US" sz="2000" dirty="0"/>
          </a:p>
        </p:txBody>
      </p:sp>
    </p:spTree>
    <p:extLst>
      <p:ext uri="{BB962C8B-B14F-4D97-AF65-F5344CB8AC3E}">
        <p14:creationId xmlns:p14="http://schemas.microsoft.com/office/powerpoint/2010/main" val="1005570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u="sng" dirty="0"/>
              <a:t>Variables</a:t>
            </a:r>
            <a:endParaRPr lang="en-IE" dirty="0"/>
          </a:p>
        </p:txBody>
      </p:sp>
      <p:sp>
        <p:nvSpPr>
          <p:cNvPr id="3" name="Content Placeholder 2"/>
          <p:cNvSpPr>
            <a:spLocks noGrp="1"/>
          </p:cNvSpPr>
          <p:nvPr>
            <p:ph idx="1"/>
          </p:nvPr>
        </p:nvSpPr>
        <p:spPr>
          <a:xfrm>
            <a:off x="190500" y="970547"/>
            <a:ext cx="8763000" cy="5735053"/>
          </a:xfrm>
        </p:spPr>
        <p:txBody>
          <a:bodyPr>
            <a:normAutofit fontScale="92500" lnSpcReduction="20000"/>
          </a:bodyPr>
          <a:lstStyle/>
          <a:p>
            <a:pPr marL="0" algn="ctr">
              <a:buNone/>
            </a:pPr>
            <a:r>
              <a:rPr lang="en-US" sz="2400" b="1" dirty="0"/>
              <a:t>Control Variables</a:t>
            </a:r>
          </a:p>
          <a:p>
            <a:pPr marL="0">
              <a:buNone/>
            </a:pPr>
            <a:endParaRPr lang="en-US" sz="2400" b="1" dirty="0"/>
          </a:p>
          <a:p>
            <a:pPr marL="0">
              <a:buNone/>
            </a:pPr>
            <a:r>
              <a:rPr lang="en-US" sz="2400" dirty="0"/>
              <a:t>You must explain how you are going to </a:t>
            </a:r>
            <a:r>
              <a:rPr lang="en-US" sz="2400" b="1" dirty="0"/>
              <a:t>control or manage</a:t>
            </a:r>
            <a:r>
              <a:rPr lang="en-US" sz="2400" dirty="0"/>
              <a:t> the </a:t>
            </a:r>
            <a:r>
              <a:rPr lang="en-US" sz="2400" dirty="0">
                <a:solidFill>
                  <a:srgbClr val="00B050"/>
                </a:solidFill>
              </a:rPr>
              <a:t>control variables </a:t>
            </a:r>
            <a:r>
              <a:rPr lang="en-US" sz="2400" dirty="0"/>
              <a:t>so that they are kept the same throughout the experiment.</a:t>
            </a:r>
          </a:p>
          <a:p>
            <a:pPr marL="0">
              <a:buNone/>
            </a:pPr>
            <a:endParaRPr lang="en-US" sz="2400" dirty="0"/>
          </a:p>
          <a:p>
            <a:pPr marL="0">
              <a:buNone/>
            </a:pPr>
            <a:r>
              <a:rPr lang="en-US" sz="2400" dirty="0"/>
              <a:t>Include information about equipment used, how it is managed and </a:t>
            </a:r>
            <a:r>
              <a:rPr lang="en-US" sz="2400" b="1" dirty="0"/>
              <a:t>explain why </a:t>
            </a:r>
            <a:r>
              <a:rPr lang="en-US" sz="2400" dirty="0"/>
              <a:t>this variable must be controlled (</a:t>
            </a:r>
            <a:r>
              <a:rPr lang="en-US" sz="2400" dirty="0" err="1"/>
              <a:t>ie</a:t>
            </a:r>
            <a:r>
              <a:rPr lang="en-US" sz="2400" dirty="0"/>
              <a:t>. which variable would it affect and how would it affect that variable if it was not controlled). Most control variables affect the DV but they can also affect the IV. This is best done in a table like the one below. </a:t>
            </a:r>
          </a:p>
          <a:p>
            <a:pPr marL="0">
              <a:buNone/>
            </a:pPr>
            <a:endParaRPr lang="en-US" sz="2400" dirty="0"/>
          </a:p>
          <a:p>
            <a:pPr marL="0">
              <a:buNone/>
            </a:pPr>
            <a:endParaRPr lang="en-US" sz="2400" dirty="0"/>
          </a:p>
          <a:p>
            <a:pPr marL="0">
              <a:buNone/>
            </a:pPr>
            <a:endParaRPr lang="en-US" sz="2400" dirty="0"/>
          </a:p>
          <a:p>
            <a:pPr marL="0">
              <a:buNone/>
            </a:pPr>
            <a:endParaRPr lang="en-US" sz="2400" dirty="0"/>
          </a:p>
          <a:p>
            <a:pPr marL="0">
              <a:buNone/>
            </a:pPr>
            <a:endParaRPr lang="en-US" sz="2400" dirty="0"/>
          </a:p>
          <a:p>
            <a:pPr marL="0">
              <a:buNone/>
            </a:pPr>
            <a:endParaRPr lang="en-US" sz="2400" dirty="0"/>
          </a:p>
          <a:p>
            <a:pPr marL="0">
              <a:buNone/>
            </a:pPr>
            <a:endParaRPr lang="en-US" sz="2400" b="1" dirty="0"/>
          </a:p>
          <a:p>
            <a:pPr marL="0">
              <a:buNone/>
            </a:pPr>
            <a:r>
              <a:rPr lang="en-US" sz="2400" b="1" dirty="0">
                <a:solidFill>
                  <a:srgbClr val="FF0000"/>
                </a:solidFill>
              </a:rPr>
              <a:t>You must include at least 3 Control Variables unless otherwise stated.</a:t>
            </a:r>
          </a:p>
        </p:txBody>
      </p:sp>
      <p:graphicFrame>
        <p:nvGraphicFramePr>
          <p:cNvPr id="4" name="Table 4">
            <a:extLst>
              <a:ext uri="{FF2B5EF4-FFF2-40B4-BE49-F238E27FC236}">
                <a16:creationId xmlns:a16="http://schemas.microsoft.com/office/drawing/2014/main" id="{5E937E5F-7995-F849-B268-EF60F9CD8DD2}"/>
              </a:ext>
            </a:extLst>
          </p:cNvPr>
          <p:cNvGraphicFramePr>
            <a:graphicFrameLocks noGrp="1"/>
          </p:cNvGraphicFramePr>
          <p:nvPr>
            <p:extLst>
              <p:ext uri="{D42A27DB-BD31-4B8C-83A1-F6EECF244321}">
                <p14:modId xmlns:p14="http://schemas.microsoft.com/office/powerpoint/2010/main" val="486746790"/>
              </p:ext>
            </p:extLst>
          </p:nvPr>
        </p:nvGraphicFramePr>
        <p:xfrm>
          <a:off x="838200" y="4267201"/>
          <a:ext cx="6972300" cy="1620252"/>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3489887738"/>
                    </a:ext>
                  </a:extLst>
                </a:gridCol>
                <a:gridCol w="2324100">
                  <a:extLst>
                    <a:ext uri="{9D8B030D-6E8A-4147-A177-3AD203B41FA5}">
                      <a16:colId xmlns:a16="http://schemas.microsoft.com/office/drawing/2014/main" val="643901690"/>
                    </a:ext>
                  </a:extLst>
                </a:gridCol>
                <a:gridCol w="2324100">
                  <a:extLst>
                    <a:ext uri="{9D8B030D-6E8A-4147-A177-3AD203B41FA5}">
                      <a16:colId xmlns:a16="http://schemas.microsoft.com/office/drawing/2014/main" val="2878866504"/>
                    </a:ext>
                  </a:extLst>
                </a:gridCol>
              </a:tblGrid>
              <a:tr h="405063">
                <a:tc>
                  <a:txBody>
                    <a:bodyPr/>
                    <a:lstStyle/>
                    <a:p>
                      <a:r>
                        <a:rPr lang="en-AE" dirty="0"/>
                        <a:t>Control Variable</a:t>
                      </a:r>
                    </a:p>
                  </a:txBody>
                  <a:tcPr/>
                </a:tc>
                <a:tc>
                  <a:txBody>
                    <a:bodyPr/>
                    <a:lstStyle/>
                    <a:p>
                      <a:r>
                        <a:rPr lang="en-AE" dirty="0"/>
                        <a:t>How it is controlled</a:t>
                      </a:r>
                    </a:p>
                  </a:txBody>
                  <a:tcPr/>
                </a:tc>
                <a:tc>
                  <a:txBody>
                    <a:bodyPr/>
                    <a:lstStyle/>
                    <a:p>
                      <a:r>
                        <a:rPr lang="en-AE" dirty="0"/>
                        <a:t>Why it is controlled</a:t>
                      </a:r>
                    </a:p>
                  </a:txBody>
                  <a:tcPr/>
                </a:tc>
                <a:extLst>
                  <a:ext uri="{0D108BD9-81ED-4DB2-BD59-A6C34878D82A}">
                    <a16:rowId xmlns:a16="http://schemas.microsoft.com/office/drawing/2014/main" val="764646056"/>
                  </a:ext>
                </a:extLst>
              </a:tr>
              <a:tr h="405063">
                <a:tc>
                  <a:txBody>
                    <a:bodyPr/>
                    <a:lstStyle/>
                    <a:p>
                      <a:endParaRPr lang="en-AE"/>
                    </a:p>
                  </a:txBody>
                  <a:tcPr/>
                </a:tc>
                <a:tc>
                  <a:txBody>
                    <a:bodyPr/>
                    <a:lstStyle/>
                    <a:p>
                      <a:endParaRPr lang="en-AE"/>
                    </a:p>
                  </a:txBody>
                  <a:tcPr/>
                </a:tc>
                <a:tc>
                  <a:txBody>
                    <a:bodyPr/>
                    <a:lstStyle/>
                    <a:p>
                      <a:endParaRPr lang="en-AE"/>
                    </a:p>
                  </a:txBody>
                  <a:tcPr/>
                </a:tc>
                <a:extLst>
                  <a:ext uri="{0D108BD9-81ED-4DB2-BD59-A6C34878D82A}">
                    <a16:rowId xmlns:a16="http://schemas.microsoft.com/office/drawing/2014/main" val="128762214"/>
                  </a:ext>
                </a:extLst>
              </a:tr>
              <a:tr h="405063">
                <a:tc>
                  <a:txBody>
                    <a:bodyPr/>
                    <a:lstStyle/>
                    <a:p>
                      <a:endParaRPr lang="en-AE"/>
                    </a:p>
                  </a:txBody>
                  <a:tcPr/>
                </a:tc>
                <a:tc>
                  <a:txBody>
                    <a:bodyPr/>
                    <a:lstStyle/>
                    <a:p>
                      <a:endParaRPr lang="en-AE"/>
                    </a:p>
                  </a:txBody>
                  <a:tcPr/>
                </a:tc>
                <a:tc>
                  <a:txBody>
                    <a:bodyPr/>
                    <a:lstStyle/>
                    <a:p>
                      <a:endParaRPr lang="en-AE"/>
                    </a:p>
                  </a:txBody>
                  <a:tcPr/>
                </a:tc>
                <a:extLst>
                  <a:ext uri="{0D108BD9-81ED-4DB2-BD59-A6C34878D82A}">
                    <a16:rowId xmlns:a16="http://schemas.microsoft.com/office/drawing/2014/main" val="2734959066"/>
                  </a:ext>
                </a:extLst>
              </a:tr>
              <a:tr h="405063">
                <a:tc>
                  <a:txBody>
                    <a:bodyPr/>
                    <a:lstStyle/>
                    <a:p>
                      <a:endParaRPr lang="en-AE"/>
                    </a:p>
                  </a:txBody>
                  <a:tcPr/>
                </a:tc>
                <a:tc>
                  <a:txBody>
                    <a:bodyPr/>
                    <a:lstStyle/>
                    <a:p>
                      <a:endParaRPr lang="en-AE"/>
                    </a:p>
                  </a:txBody>
                  <a:tcPr/>
                </a:tc>
                <a:tc>
                  <a:txBody>
                    <a:bodyPr/>
                    <a:lstStyle/>
                    <a:p>
                      <a:endParaRPr lang="en-AE" dirty="0"/>
                    </a:p>
                  </a:txBody>
                  <a:tcPr/>
                </a:tc>
                <a:extLst>
                  <a:ext uri="{0D108BD9-81ED-4DB2-BD59-A6C34878D82A}">
                    <a16:rowId xmlns:a16="http://schemas.microsoft.com/office/drawing/2014/main" val="651823520"/>
                  </a:ext>
                </a:extLst>
              </a:tr>
            </a:tbl>
          </a:graphicData>
        </a:graphic>
      </p:graphicFrame>
    </p:spTree>
    <p:extLst>
      <p:ext uri="{BB962C8B-B14F-4D97-AF65-F5344CB8AC3E}">
        <p14:creationId xmlns:p14="http://schemas.microsoft.com/office/powerpoint/2010/main" val="3333804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b="1" u="sng" dirty="0"/>
              <a:t>Materials</a:t>
            </a:r>
          </a:p>
        </p:txBody>
      </p:sp>
      <p:sp>
        <p:nvSpPr>
          <p:cNvPr id="3" name="Content Placeholder 2"/>
          <p:cNvSpPr>
            <a:spLocks noGrp="1"/>
          </p:cNvSpPr>
          <p:nvPr>
            <p:ph idx="1"/>
          </p:nvPr>
        </p:nvSpPr>
        <p:spPr>
          <a:xfrm>
            <a:off x="381000" y="774133"/>
            <a:ext cx="8229600" cy="4525963"/>
          </a:xfrm>
        </p:spPr>
        <p:txBody>
          <a:bodyPr>
            <a:normAutofit lnSpcReduction="10000"/>
          </a:bodyPr>
          <a:lstStyle/>
          <a:p>
            <a:pPr marL="0">
              <a:buNone/>
            </a:pPr>
            <a:r>
              <a:rPr lang="en-US" sz="1800" dirty="0"/>
              <a:t>This should be a </a:t>
            </a:r>
            <a:r>
              <a:rPr lang="en-US" sz="1800" b="1" dirty="0"/>
              <a:t>full list of all the</a:t>
            </a:r>
            <a:r>
              <a:rPr lang="en-US" sz="1800" dirty="0"/>
              <a:t> </a:t>
            </a:r>
            <a:r>
              <a:rPr lang="en-US" sz="1800" b="1" dirty="0"/>
              <a:t>equipment you would use</a:t>
            </a:r>
            <a:r>
              <a:rPr lang="en-US" sz="1800" dirty="0"/>
              <a:t> when carrying out the investigation including </a:t>
            </a:r>
            <a:r>
              <a:rPr lang="en-US" sz="1800" b="1" dirty="0"/>
              <a:t>how many of each (</a:t>
            </a:r>
            <a:r>
              <a:rPr lang="en-US" sz="1800" b="1" dirty="0" err="1"/>
              <a:t>ie</a:t>
            </a:r>
            <a:r>
              <a:rPr lang="en-US" sz="1800" b="1" dirty="0"/>
              <a:t>. the quantity) and what it will be used to measure.</a:t>
            </a:r>
          </a:p>
          <a:p>
            <a:pPr marL="0">
              <a:buNone/>
            </a:pPr>
            <a:endParaRPr lang="en-US" sz="1800" dirty="0"/>
          </a:p>
          <a:p>
            <a:pPr marL="0">
              <a:buNone/>
            </a:pPr>
            <a:r>
              <a:rPr lang="en-US" sz="1800" b="1" i="1" dirty="0">
                <a:solidFill>
                  <a:srgbClr val="FF0000"/>
                </a:solidFill>
              </a:rPr>
              <a:t>Note: </a:t>
            </a:r>
            <a:r>
              <a:rPr lang="en-US" sz="1800" i="1" dirty="0"/>
              <a:t>The equipment should be suitable and ensure precision and accuracy are maximized. Fore example, a beaker should never be used to measure volume, you would use a measuring cylinder. The smaller the increments on the measuring cylinder the more precise your measurement. A mass balance is used to measure mass, not a “scales”. When measuring volume, measure at eye level from the bottom of the meniscus. When measuring mass, ensure the mass balance is zeroed first. </a:t>
            </a:r>
          </a:p>
          <a:p>
            <a:pPr marL="0">
              <a:buNone/>
            </a:pPr>
            <a:endParaRPr lang="en-US" sz="1800" dirty="0"/>
          </a:p>
          <a:p>
            <a:pPr marL="0">
              <a:buNone/>
            </a:pPr>
            <a:r>
              <a:rPr lang="en-US" sz="1800" dirty="0"/>
              <a:t>Think about your variables and the </a:t>
            </a:r>
            <a:r>
              <a:rPr lang="en-US" sz="1800" b="1" dirty="0"/>
              <a:t>equipment you will use to change the IV, measure the DV and control your CVs </a:t>
            </a:r>
            <a:r>
              <a:rPr lang="en-US" sz="1800" dirty="0"/>
              <a:t>as any other materials you will need to carry out your method. </a:t>
            </a:r>
          </a:p>
          <a:p>
            <a:pPr marL="0">
              <a:buNone/>
            </a:pPr>
            <a:endParaRPr lang="en-US" sz="1800" dirty="0"/>
          </a:p>
          <a:p>
            <a:pPr marL="0">
              <a:buNone/>
            </a:pPr>
            <a:r>
              <a:rPr lang="en-US" sz="1800" dirty="0"/>
              <a:t>This could also be done in a table. </a:t>
            </a:r>
          </a:p>
        </p:txBody>
      </p:sp>
      <p:graphicFrame>
        <p:nvGraphicFramePr>
          <p:cNvPr id="4" name="Table 4">
            <a:extLst>
              <a:ext uri="{FF2B5EF4-FFF2-40B4-BE49-F238E27FC236}">
                <a16:creationId xmlns:a16="http://schemas.microsoft.com/office/drawing/2014/main" id="{0CA5EB32-0F97-F943-BCE9-6CEE97A106C6}"/>
              </a:ext>
            </a:extLst>
          </p:cNvPr>
          <p:cNvGraphicFramePr>
            <a:graphicFrameLocks noGrp="1"/>
          </p:cNvGraphicFramePr>
          <p:nvPr>
            <p:extLst>
              <p:ext uri="{D42A27DB-BD31-4B8C-83A1-F6EECF244321}">
                <p14:modId xmlns:p14="http://schemas.microsoft.com/office/powerpoint/2010/main" val="1923854963"/>
              </p:ext>
            </p:extLst>
          </p:nvPr>
        </p:nvGraphicFramePr>
        <p:xfrm>
          <a:off x="876300" y="5181600"/>
          <a:ext cx="7391400" cy="1463040"/>
        </p:xfrm>
        <a:graphic>
          <a:graphicData uri="http://schemas.openxmlformats.org/drawingml/2006/table">
            <a:tbl>
              <a:tblPr firstRow="1" bandRow="1">
                <a:tableStyleId>{5C22544A-7EE6-4342-B048-85BDC9FD1C3A}</a:tableStyleId>
              </a:tblPr>
              <a:tblGrid>
                <a:gridCol w="2463800">
                  <a:extLst>
                    <a:ext uri="{9D8B030D-6E8A-4147-A177-3AD203B41FA5}">
                      <a16:colId xmlns:a16="http://schemas.microsoft.com/office/drawing/2014/main" val="3489887738"/>
                    </a:ext>
                  </a:extLst>
                </a:gridCol>
                <a:gridCol w="2463800">
                  <a:extLst>
                    <a:ext uri="{9D8B030D-6E8A-4147-A177-3AD203B41FA5}">
                      <a16:colId xmlns:a16="http://schemas.microsoft.com/office/drawing/2014/main" val="643901690"/>
                    </a:ext>
                  </a:extLst>
                </a:gridCol>
                <a:gridCol w="2463800">
                  <a:extLst>
                    <a:ext uri="{9D8B030D-6E8A-4147-A177-3AD203B41FA5}">
                      <a16:colId xmlns:a16="http://schemas.microsoft.com/office/drawing/2014/main" val="2878866504"/>
                    </a:ext>
                  </a:extLst>
                </a:gridCol>
              </a:tblGrid>
              <a:tr h="304800">
                <a:tc>
                  <a:txBody>
                    <a:bodyPr/>
                    <a:lstStyle/>
                    <a:p>
                      <a:r>
                        <a:rPr lang="en-AE" dirty="0"/>
                        <a:t>Equipment</a:t>
                      </a:r>
                    </a:p>
                  </a:txBody>
                  <a:tcPr/>
                </a:tc>
                <a:tc>
                  <a:txBody>
                    <a:bodyPr/>
                    <a:lstStyle/>
                    <a:p>
                      <a:r>
                        <a:rPr lang="en-AE" dirty="0"/>
                        <a:t>Quantity </a:t>
                      </a:r>
                    </a:p>
                  </a:txBody>
                  <a:tcPr/>
                </a:tc>
                <a:tc>
                  <a:txBody>
                    <a:bodyPr/>
                    <a:lstStyle/>
                    <a:p>
                      <a:r>
                        <a:rPr lang="en-AE" dirty="0"/>
                        <a:t>What it will be used for</a:t>
                      </a:r>
                    </a:p>
                  </a:txBody>
                  <a:tcPr/>
                </a:tc>
                <a:extLst>
                  <a:ext uri="{0D108BD9-81ED-4DB2-BD59-A6C34878D82A}">
                    <a16:rowId xmlns:a16="http://schemas.microsoft.com/office/drawing/2014/main" val="764646056"/>
                  </a:ext>
                </a:extLst>
              </a:tr>
              <a:tr h="304800">
                <a:tc>
                  <a:txBody>
                    <a:bodyPr/>
                    <a:lstStyle/>
                    <a:p>
                      <a:endParaRPr lang="en-AE"/>
                    </a:p>
                  </a:txBody>
                  <a:tcPr/>
                </a:tc>
                <a:tc>
                  <a:txBody>
                    <a:bodyPr/>
                    <a:lstStyle/>
                    <a:p>
                      <a:endParaRPr lang="en-AE" dirty="0"/>
                    </a:p>
                  </a:txBody>
                  <a:tcPr/>
                </a:tc>
                <a:tc>
                  <a:txBody>
                    <a:bodyPr/>
                    <a:lstStyle/>
                    <a:p>
                      <a:endParaRPr lang="en-AE"/>
                    </a:p>
                  </a:txBody>
                  <a:tcPr/>
                </a:tc>
                <a:extLst>
                  <a:ext uri="{0D108BD9-81ED-4DB2-BD59-A6C34878D82A}">
                    <a16:rowId xmlns:a16="http://schemas.microsoft.com/office/drawing/2014/main" val="128762214"/>
                  </a:ext>
                </a:extLst>
              </a:tr>
              <a:tr h="304800">
                <a:tc>
                  <a:txBody>
                    <a:bodyPr/>
                    <a:lstStyle/>
                    <a:p>
                      <a:endParaRPr lang="en-AE"/>
                    </a:p>
                  </a:txBody>
                  <a:tcPr/>
                </a:tc>
                <a:tc>
                  <a:txBody>
                    <a:bodyPr/>
                    <a:lstStyle/>
                    <a:p>
                      <a:endParaRPr lang="en-AE"/>
                    </a:p>
                  </a:txBody>
                  <a:tcPr/>
                </a:tc>
                <a:tc>
                  <a:txBody>
                    <a:bodyPr/>
                    <a:lstStyle/>
                    <a:p>
                      <a:endParaRPr lang="en-AE" dirty="0"/>
                    </a:p>
                  </a:txBody>
                  <a:tcPr/>
                </a:tc>
                <a:extLst>
                  <a:ext uri="{0D108BD9-81ED-4DB2-BD59-A6C34878D82A}">
                    <a16:rowId xmlns:a16="http://schemas.microsoft.com/office/drawing/2014/main" val="2734959066"/>
                  </a:ext>
                </a:extLst>
              </a:tr>
              <a:tr h="304800">
                <a:tc>
                  <a:txBody>
                    <a:bodyPr/>
                    <a:lstStyle/>
                    <a:p>
                      <a:endParaRPr lang="en-AE"/>
                    </a:p>
                  </a:txBody>
                  <a:tcPr/>
                </a:tc>
                <a:tc>
                  <a:txBody>
                    <a:bodyPr/>
                    <a:lstStyle/>
                    <a:p>
                      <a:endParaRPr lang="en-AE" dirty="0"/>
                    </a:p>
                  </a:txBody>
                  <a:tcPr/>
                </a:tc>
                <a:tc>
                  <a:txBody>
                    <a:bodyPr/>
                    <a:lstStyle/>
                    <a:p>
                      <a:endParaRPr lang="en-AE" dirty="0"/>
                    </a:p>
                  </a:txBody>
                  <a:tcPr/>
                </a:tc>
                <a:extLst>
                  <a:ext uri="{0D108BD9-81ED-4DB2-BD59-A6C34878D82A}">
                    <a16:rowId xmlns:a16="http://schemas.microsoft.com/office/drawing/2014/main" val="65182352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337"/>
            <a:ext cx="8229600" cy="1143000"/>
          </a:xfrm>
        </p:spPr>
        <p:txBody>
          <a:bodyPr>
            <a:normAutofit/>
          </a:bodyPr>
          <a:lstStyle/>
          <a:p>
            <a:r>
              <a:rPr lang="en-US" b="1" u="sng" dirty="0"/>
              <a:t>Method</a:t>
            </a:r>
          </a:p>
        </p:txBody>
      </p:sp>
      <p:sp>
        <p:nvSpPr>
          <p:cNvPr id="3" name="Content Placeholder 2"/>
          <p:cNvSpPr>
            <a:spLocks noGrp="1"/>
          </p:cNvSpPr>
          <p:nvPr>
            <p:ph idx="1"/>
          </p:nvPr>
        </p:nvSpPr>
        <p:spPr>
          <a:xfrm>
            <a:off x="457200" y="1166018"/>
            <a:ext cx="8229600" cy="4525963"/>
          </a:xfrm>
        </p:spPr>
        <p:txBody>
          <a:bodyPr>
            <a:noAutofit/>
          </a:bodyPr>
          <a:lstStyle/>
          <a:p>
            <a:pPr marL="0">
              <a:buNone/>
            </a:pPr>
            <a:r>
              <a:rPr lang="en-US" sz="1800" dirty="0"/>
              <a:t>Read the question carefully. Does it say to </a:t>
            </a:r>
            <a:r>
              <a:rPr lang="en-US" sz="1800" b="1" dirty="0"/>
              <a:t>“Describe how sufficient data will be collected”</a:t>
            </a:r>
            <a:r>
              <a:rPr lang="en-US" sz="1800" dirty="0"/>
              <a:t> or does it say to </a:t>
            </a:r>
            <a:r>
              <a:rPr lang="en-US" sz="1800" b="1" dirty="0"/>
              <a:t>“Design an investigation”. </a:t>
            </a:r>
            <a:r>
              <a:rPr lang="en-US" sz="1800" dirty="0"/>
              <a:t>These are all different questions and require different levels of detail in the answers. </a:t>
            </a:r>
          </a:p>
          <a:p>
            <a:pPr marL="0">
              <a:buNone/>
            </a:pPr>
            <a:endParaRPr lang="en-US" sz="1800" dirty="0"/>
          </a:p>
          <a:p>
            <a:pPr marL="0">
              <a:buNone/>
            </a:pPr>
            <a:r>
              <a:rPr lang="en-US" sz="1800" dirty="0"/>
              <a:t>If the question asks you to “Design an investigation” it will usually ask you to do some other element of a Criterion B like writing a RQ or Hypothesis and then write a method for conducting the investigation, including how to collect sufficient data. </a:t>
            </a:r>
          </a:p>
          <a:p>
            <a:pPr marL="0">
              <a:buNone/>
            </a:pPr>
            <a:endParaRPr lang="en-US" sz="1800" dirty="0"/>
          </a:p>
          <a:p>
            <a:pPr marL="0">
              <a:buNone/>
            </a:pPr>
            <a:r>
              <a:rPr lang="en-US" sz="1800" dirty="0"/>
              <a:t>If it asks you to “Describe how to collect sufficient data” this is a shorter response. This will be covered when explaining how to write a full method on the following slides. </a:t>
            </a:r>
          </a:p>
          <a:p>
            <a:pPr marL="0">
              <a:buNone/>
            </a:pPr>
            <a:endParaRPr lang="en-US" sz="1800" dirty="0"/>
          </a:p>
          <a:p>
            <a:pPr>
              <a:buNone/>
            </a:pPr>
            <a:endParaRPr lang="en-US" sz="1800" dirty="0"/>
          </a:p>
          <a:p>
            <a:pPr>
              <a:buNone/>
            </a:pPr>
            <a:endParaRPr lang="en-US" sz="1800" dirty="0"/>
          </a:p>
          <a:p>
            <a:pPr>
              <a:buNone/>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337"/>
            <a:ext cx="8229600" cy="1143000"/>
          </a:xfrm>
        </p:spPr>
        <p:txBody>
          <a:bodyPr>
            <a:normAutofit/>
          </a:bodyPr>
          <a:lstStyle/>
          <a:p>
            <a:r>
              <a:rPr lang="en-US" b="1" u="sng" dirty="0"/>
              <a:t>Method</a:t>
            </a:r>
          </a:p>
        </p:txBody>
      </p:sp>
      <p:sp>
        <p:nvSpPr>
          <p:cNvPr id="3" name="Content Placeholder 2"/>
          <p:cNvSpPr>
            <a:spLocks noGrp="1"/>
          </p:cNvSpPr>
          <p:nvPr>
            <p:ph idx="1"/>
          </p:nvPr>
        </p:nvSpPr>
        <p:spPr>
          <a:xfrm>
            <a:off x="441158" y="762000"/>
            <a:ext cx="8229600" cy="4525963"/>
          </a:xfrm>
        </p:spPr>
        <p:txBody>
          <a:bodyPr>
            <a:noAutofit/>
          </a:bodyPr>
          <a:lstStyle/>
          <a:p>
            <a:pPr marL="0">
              <a:buNone/>
            </a:pPr>
            <a:r>
              <a:rPr lang="en-US" sz="1800" dirty="0"/>
              <a:t>This is a </a:t>
            </a:r>
            <a:r>
              <a:rPr lang="en-US" sz="1800" b="1" dirty="0"/>
              <a:t>complete</a:t>
            </a:r>
            <a:r>
              <a:rPr lang="en-US" sz="1800" dirty="0"/>
              <a:t> step by step set of instructions in order to perform the experiment. </a:t>
            </a:r>
          </a:p>
          <a:p>
            <a:pPr marL="0">
              <a:buNone/>
            </a:pPr>
            <a:endParaRPr lang="en-US" sz="1800" b="1" dirty="0"/>
          </a:p>
          <a:p>
            <a:pPr marL="0">
              <a:buNone/>
            </a:pPr>
            <a:r>
              <a:rPr lang="en-US" sz="1800" b="1" dirty="0"/>
              <a:t>Number</a:t>
            </a:r>
            <a:r>
              <a:rPr lang="en-US" sz="1800" dirty="0"/>
              <a:t> each step separately (like a recipe) from start to finish. </a:t>
            </a:r>
          </a:p>
          <a:p>
            <a:pPr marL="0">
              <a:buNone/>
            </a:pPr>
            <a:endParaRPr lang="en-US" sz="1800" dirty="0"/>
          </a:p>
          <a:p>
            <a:pPr marL="0">
              <a:buNone/>
            </a:pPr>
            <a:r>
              <a:rPr lang="en-US" sz="1800" dirty="0"/>
              <a:t>The steps should be in a </a:t>
            </a:r>
            <a:r>
              <a:rPr lang="en-US" sz="1800" b="1" dirty="0"/>
              <a:t>logical</a:t>
            </a:r>
            <a:r>
              <a:rPr lang="en-US" sz="1800" dirty="0"/>
              <a:t> order and should include information about </a:t>
            </a:r>
            <a:r>
              <a:rPr lang="en-US" sz="1800" b="1" dirty="0"/>
              <a:t>safety</a:t>
            </a:r>
            <a:r>
              <a:rPr lang="en-US" sz="1800" dirty="0"/>
              <a:t> in the experiment.</a:t>
            </a:r>
          </a:p>
          <a:p>
            <a:pPr>
              <a:buNone/>
            </a:pPr>
            <a:endParaRPr lang="en-US" sz="1800" dirty="0"/>
          </a:p>
          <a:p>
            <a:pPr marL="0">
              <a:buNone/>
            </a:pPr>
            <a:r>
              <a:rPr lang="en-US" sz="1800" dirty="0"/>
              <a:t>It should be </a:t>
            </a:r>
            <a:r>
              <a:rPr lang="en-US" sz="1800" b="1" dirty="0"/>
              <a:t>detailed</a:t>
            </a:r>
            <a:r>
              <a:rPr lang="en-US" sz="1800" dirty="0"/>
              <a:t> enough so that someone who has never done the experiment could repeat it using your instructions. </a:t>
            </a:r>
          </a:p>
          <a:p>
            <a:pPr marL="0">
              <a:buNone/>
            </a:pPr>
            <a:endParaRPr lang="en-US" sz="1800" dirty="0"/>
          </a:p>
          <a:p>
            <a:pPr marL="0">
              <a:buNone/>
            </a:pPr>
            <a:r>
              <a:rPr lang="en-US" sz="1800" dirty="0"/>
              <a:t>It should </a:t>
            </a:r>
            <a:r>
              <a:rPr lang="en-US" sz="1800" b="1" dirty="0"/>
              <a:t>include all steps required to collect sufficient data</a:t>
            </a:r>
            <a:r>
              <a:rPr lang="en-US" sz="1800" dirty="0"/>
              <a:t> and it should </a:t>
            </a:r>
            <a:r>
              <a:rPr lang="en-US" sz="1800" b="1" dirty="0"/>
              <a:t>ensure reliability of any data collected</a:t>
            </a:r>
            <a:r>
              <a:rPr lang="en-US" sz="1800" dirty="0"/>
              <a:t>. </a:t>
            </a:r>
          </a:p>
          <a:p>
            <a:pPr marL="0">
              <a:buNone/>
            </a:pPr>
            <a:endParaRPr lang="en-US" sz="1800" dirty="0"/>
          </a:p>
          <a:p>
            <a:pPr marL="0">
              <a:buNone/>
            </a:pPr>
            <a:r>
              <a:rPr lang="en-US" sz="1800" b="1" dirty="0"/>
              <a:t>Instead of repeating yourself constantly </a:t>
            </a:r>
            <a:r>
              <a:rPr lang="en-US" sz="1800" dirty="0"/>
              <a:t>you could say “repeat steps ___ to ___” when describing how to record DV measurements for each IV value or when stating that multiple trials should be conducted for the DV. </a:t>
            </a:r>
          </a:p>
          <a:p>
            <a:pPr marL="0">
              <a:buNone/>
            </a:pPr>
            <a:endParaRPr lang="en-US" sz="1800" dirty="0"/>
          </a:p>
          <a:p>
            <a:pPr marL="0">
              <a:buNone/>
            </a:pPr>
            <a:r>
              <a:rPr lang="en-US" sz="1800" dirty="0"/>
              <a:t>You must include at least one point on safety </a:t>
            </a:r>
            <a:r>
              <a:rPr lang="en-US" sz="1800" b="1" dirty="0"/>
              <a:t>with a specific hazard identified and explained</a:t>
            </a:r>
            <a:r>
              <a:rPr lang="en-US" sz="1800" dirty="0"/>
              <a:t>. </a:t>
            </a:r>
          </a:p>
          <a:p>
            <a:pPr marL="0">
              <a:buNone/>
            </a:pPr>
            <a:endParaRPr lang="en-US" sz="1800" dirty="0"/>
          </a:p>
          <a:p>
            <a:pPr marL="0">
              <a:buNone/>
            </a:pPr>
            <a:endParaRPr lang="en-US" sz="1800" dirty="0"/>
          </a:p>
          <a:p>
            <a:pPr marL="0">
              <a:buNone/>
            </a:pPr>
            <a:endParaRPr lang="en-US" sz="1800" dirty="0"/>
          </a:p>
          <a:p>
            <a:pPr>
              <a:buNone/>
            </a:pPr>
            <a:endParaRPr lang="en-US" sz="1800" dirty="0"/>
          </a:p>
          <a:p>
            <a:pPr>
              <a:buNone/>
            </a:pPr>
            <a:endParaRPr lang="en-US" sz="1800" dirty="0"/>
          </a:p>
          <a:p>
            <a:pPr>
              <a:buNone/>
            </a:pPr>
            <a:endParaRPr lang="en-US" sz="1800" dirty="0"/>
          </a:p>
        </p:txBody>
      </p:sp>
    </p:spTree>
    <p:extLst>
      <p:ext uri="{BB962C8B-B14F-4D97-AF65-F5344CB8AC3E}">
        <p14:creationId xmlns:p14="http://schemas.microsoft.com/office/powerpoint/2010/main" val="111925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337"/>
            <a:ext cx="8229600" cy="1143000"/>
          </a:xfrm>
        </p:spPr>
        <p:txBody>
          <a:bodyPr>
            <a:normAutofit/>
          </a:bodyPr>
          <a:lstStyle/>
          <a:p>
            <a:r>
              <a:rPr lang="en-US" b="1" u="sng" dirty="0"/>
              <a:t>Method</a:t>
            </a:r>
          </a:p>
        </p:txBody>
      </p:sp>
      <p:sp>
        <p:nvSpPr>
          <p:cNvPr id="3" name="Content Placeholder 2"/>
          <p:cNvSpPr>
            <a:spLocks noGrp="1"/>
          </p:cNvSpPr>
          <p:nvPr>
            <p:ph idx="1"/>
          </p:nvPr>
        </p:nvSpPr>
        <p:spPr>
          <a:xfrm>
            <a:off x="441158" y="762000"/>
            <a:ext cx="8229600" cy="4525963"/>
          </a:xfrm>
        </p:spPr>
        <p:txBody>
          <a:bodyPr>
            <a:noAutofit/>
          </a:bodyPr>
          <a:lstStyle/>
          <a:p>
            <a:pPr marL="0" indent="0">
              <a:buNone/>
            </a:pPr>
            <a:r>
              <a:rPr lang="en-US" sz="1800" b="1" i="1" dirty="0">
                <a:solidFill>
                  <a:srgbClr val="FF0000"/>
                </a:solidFill>
              </a:rPr>
              <a:t>Safety</a:t>
            </a:r>
          </a:p>
          <a:p>
            <a:r>
              <a:rPr lang="en-US" sz="1800" dirty="0"/>
              <a:t>Discuss any safety concerns, even if you think the experiment is completely safe you must state, describe and justify at least one safety precaution. </a:t>
            </a:r>
          </a:p>
          <a:p>
            <a:endParaRPr lang="en-US" sz="1800" dirty="0"/>
          </a:p>
          <a:p>
            <a:r>
              <a:rPr lang="en-US" sz="1800" dirty="0"/>
              <a:t>State a specific hazard, </a:t>
            </a:r>
            <a:r>
              <a:rPr lang="en-US" sz="1800" dirty="0" err="1"/>
              <a:t>eg.</a:t>
            </a:r>
            <a:r>
              <a:rPr lang="en-US" sz="1800" dirty="0"/>
              <a:t> acid is corrosive, oil is flammable, hot water may cause burns, broken glassware may cause lacerations, etc. </a:t>
            </a:r>
          </a:p>
          <a:p>
            <a:endParaRPr lang="en-US" sz="1800" dirty="0"/>
          </a:p>
          <a:p>
            <a:r>
              <a:rPr lang="en-US" sz="1800" dirty="0"/>
              <a:t>Outline the harmful effect, </a:t>
            </a:r>
            <a:r>
              <a:rPr lang="en-US" sz="1800" dirty="0" err="1"/>
              <a:t>eg.</a:t>
            </a:r>
            <a:r>
              <a:rPr lang="en-US" sz="1800" dirty="0"/>
              <a:t> corrosive substances can burn the skin or cause blindness if in contact with the eyes, lacerations may lead to bleeding or infection, etc.</a:t>
            </a:r>
          </a:p>
          <a:p>
            <a:endParaRPr lang="en-US" sz="1800" dirty="0"/>
          </a:p>
          <a:p>
            <a:r>
              <a:rPr lang="en-US" sz="1800" dirty="0"/>
              <a:t>Describe how this hazard will be managed. Mention specific equipment such as goggles or safety gloves, or specific steps taken to minimize risk. </a:t>
            </a:r>
          </a:p>
          <a:p>
            <a:endParaRPr lang="en-US" sz="1800" dirty="0"/>
          </a:p>
          <a:p>
            <a:r>
              <a:rPr lang="en-US" sz="1800" dirty="0"/>
              <a:t>This could be done in a table.</a:t>
            </a:r>
          </a:p>
          <a:p>
            <a:endParaRPr lang="en-US" sz="1800" dirty="0"/>
          </a:p>
          <a:p>
            <a:endParaRPr lang="en-US" sz="1800" dirty="0"/>
          </a:p>
          <a:p>
            <a:pPr marL="0" indent="0">
              <a:buNone/>
            </a:pPr>
            <a:endParaRPr lang="en-US" sz="1800" b="1" i="1" dirty="0"/>
          </a:p>
          <a:p>
            <a:pPr marL="0" indent="0">
              <a:buNone/>
            </a:pPr>
            <a:endParaRPr lang="en-US" sz="1800" b="1" i="1" dirty="0"/>
          </a:p>
          <a:p>
            <a:pPr marL="0" indent="0">
              <a:buNone/>
            </a:pPr>
            <a:endParaRPr lang="en-US" sz="1800" b="1" i="1" dirty="0"/>
          </a:p>
          <a:p>
            <a:pPr marL="0" indent="0">
              <a:buNone/>
            </a:pPr>
            <a:endParaRPr lang="en-US" sz="1800" b="1" i="1" dirty="0"/>
          </a:p>
          <a:p>
            <a:pPr>
              <a:buNone/>
            </a:pPr>
            <a:endParaRPr lang="en-US" sz="1800" dirty="0"/>
          </a:p>
        </p:txBody>
      </p:sp>
      <p:graphicFrame>
        <p:nvGraphicFramePr>
          <p:cNvPr id="4" name="Table 4">
            <a:extLst>
              <a:ext uri="{FF2B5EF4-FFF2-40B4-BE49-F238E27FC236}">
                <a16:creationId xmlns:a16="http://schemas.microsoft.com/office/drawing/2014/main" id="{A95CFFE5-5D5E-6C45-B58B-BBF4B62B72B2}"/>
              </a:ext>
            </a:extLst>
          </p:cNvPr>
          <p:cNvGraphicFramePr>
            <a:graphicFrameLocks noGrp="1"/>
          </p:cNvGraphicFramePr>
          <p:nvPr>
            <p:extLst>
              <p:ext uri="{D42A27DB-BD31-4B8C-83A1-F6EECF244321}">
                <p14:modId xmlns:p14="http://schemas.microsoft.com/office/powerpoint/2010/main" val="1609431362"/>
              </p:ext>
            </p:extLst>
          </p:nvPr>
        </p:nvGraphicFramePr>
        <p:xfrm>
          <a:off x="914400" y="5725160"/>
          <a:ext cx="7315200" cy="74168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837961163"/>
                    </a:ext>
                  </a:extLst>
                </a:gridCol>
                <a:gridCol w="2438400">
                  <a:extLst>
                    <a:ext uri="{9D8B030D-6E8A-4147-A177-3AD203B41FA5}">
                      <a16:colId xmlns:a16="http://schemas.microsoft.com/office/drawing/2014/main" val="3533557855"/>
                    </a:ext>
                  </a:extLst>
                </a:gridCol>
                <a:gridCol w="2438400">
                  <a:extLst>
                    <a:ext uri="{9D8B030D-6E8A-4147-A177-3AD203B41FA5}">
                      <a16:colId xmlns:a16="http://schemas.microsoft.com/office/drawing/2014/main" val="2844096491"/>
                    </a:ext>
                  </a:extLst>
                </a:gridCol>
              </a:tblGrid>
              <a:tr h="370840">
                <a:tc>
                  <a:txBody>
                    <a:bodyPr/>
                    <a:lstStyle/>
                    <a:p>
                      <a:r>
                        <a:rPr lang="en-AE" dirty="0"/>
                        <a:t>Hazard</a:t>
                      </a:r>
                    </a:p>
                  </a:txBody>
                  <a:tcPr/>
                </a:tc>
                <a:tc>
                  <a:txBody>
                    <a:bodyPr/>
                    <a:lstStyle/>
                    <a:p>
                      <a:r>
                        <a:rPr lang="en-AE" dirty="0"/>
                        <a:t>Why it is a concern</a:t>
                      </a:r>
                    </a:p>
                  </a:txBody>
                  <a:tcPr/>
                </a:tc>
                <a:tc>
                  <a:txBody>
                    <a:bodyPr/>
                    <a:lstStyle/>
                    <a:p>
                      <a:r>
                        <a:rPr lang="en-AE" dirty="0"/>
                        <a:t>How it will be managed</a:t>
                      </a:r>
                    </a:p>
                  </a:txBody>
                  <a:tcPr/>
                </a:tc>
                <a:extLst>
                  <a:ext uri="{0D108BD9-81ED-4DB2-BD59-A6C34878D82A}">
                    <a16:rowId xmlns:a16="http://schemas.microsoft.com/office/drawing/2014/main" val="1271112527"/>
                  </a:ext>
                </a:extLst>
              </a:tr>
              <a:tr h="370840">
                <a:tc>
                  <a:txBody>
                    <a:bodyPr/>
                    <a:lstStyle/>
                    <a:p>
                      <a:endParaRPr lang="en-AE"/>
                    </a:p>
                  </a:txBody>
                  <a:tcPr/>
                </a:tc>
                <a:tc>
                  <a:txBody>
                    <a:bodyPr/>
                    <a:lstStyle/>
                    <a:p>
                      <a:endParaRPr lang="en-AE"/>
                    </a:p>
                  </a:txBody>
                  <a:tcPr/>
                </a:tc>
                <a:tc>
                  <a:txBody>
                    <a:bodyPr/>
                    <a:lstStyle/>
                    <a:p>
                      <a:endParaRPr lang="en-AE" dirty="0"/>
                    </a:p>
                  </a:txBody>
                  <a:tcPr/>
                </a:tc>
                <a:extLst>
                  <a:ext uri="{0D108BD9-81ED-4DB2-BD59-A6C34878D82A}">
                    <a16:rowId xmlns:a16="http://schemas.microsoft.com/office/drawing/2014/main" val="2707224145"/>
                  </a:ext>
                </a:extLst>
              </a:tr>
            </a:tbl>
          </a:graphicData>
        </a:graphic>
      </p:graphicFrame>
    </p:spTree>
    <p:extLst>
      <p:ext uri="{BB962C8B-B14F-4D97-AF65-F5344CB8AC3E}">
        <p14:creationId xmlns:p14="http://schemas.microsoft.com/office/powerpoint/2010/main" val="855741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337"/>
            <a:ext cx="8229600" cy="1143000"/>
          </a:xfrm>
        </p:spPr>
        <p:txBody>
          <a:bodyPr>
            <a:normAutofit/>
          </a:bodyPr>
          <a:lstStyle/>
          <a:p>
            <a:r>
              <a:rPr lang="en-US" b="1" u="sng" dirty="0"/>
              <a:t>Method</a:t>
            </a:r>
          </a:p>
        </p:txBody>
      </p:sp>
      <p:sp>
        <p:nvSpPr>
          <p:cNvPr id="3" name="Content Placeholder 2"/>
          <p:cNvSpPr>
            <a:spLocks noGrp="1"/>
          </p:cNvSpPr>
          <p:nvPr>
            <p:ph idx="1"/>
          </p:nvPr>
        </p:nvSpPr>
        <p:spPr>
          <a:xfrm>
            <a:off x="304800" y="609600"/>
            <a:ext cx="8686800" cy="4572000"/>
          </a:xfrm>
        </p:spPr>
        <p:txBody>
          <a:bodyPr>
            <a:noAutofit/>
          </a:bodyPr>
          <a:lstStyle/>
          <a:p>
            <a:pPr marL="0" indent="0">
              <a:buNone/>
            </a:pPr>
            <a:r>
              <a:rPr lang="en-US" sz="1800" b="1" i="1" dirty="0">
                <a:solidFill>
                  <a:srgbClr val="FF0000"/>
                </a:solidFill>
              </a:rPr>
              <a:t>Collecting Sufficient Data</a:t>
            </a:r>
          </a:p>
          <a:p>
            <a:pPr marL="0" indent="0">
              <a:buNone/>
            </a:pPr>
            <a:endParaRPr lang="en-US" sz="1800" b="1" i="1" dirty="0"/>
          </a:p>
          <a:p>
            <a:r>
              <a:rPr lang="en-US" sz="1800" dirty="0"/>
              <a:t>Your method should include steps on how the IV is changed, the range of the IV, how the DV is measured and how control variables are managed during the investigation.</a:t>
            </a:r>
          </a:p>
          <a:p>
            <a:pPr marL="0" indent="0">
              <a:buNone/>
            </a:pPr>
            <a:endParaRPr lang="en-US" sz="1800" dirty="0"/>
          </a:p>
          <a:p>
            <a:r>
              <a:rPr lang="en-US" sz="1800" dirty="0"/>
              <a:t>Mention </a:t>
            </a:r>
            <a:r>
              <a:rPr lang="en-US" sz="1800" b="1" dirty="0"/>
              <a:t>5 values for IV </a:t>
            </a:r>
            <a:r>
              <a:rPr lang="en-US" sz="1800" dirty="0"/>
              <a:t>with </a:t>
            </a:r>
            <a:r>
              <a:rPr lang="en-US" sz="1800" b="1" dirty="0"/>
              <a:t>steady increments </a:t>
            </a:r>
            <a:r>
              <a:rPr lang="en-US" sz="1800" dirty="0"/>
              <a:t>and giving as </a:t>
            </a:r>
            <a:r>
              <a:rPr lang="en-US" sz="1800" b="1" dirty="0"/>
              <a:t>broad a range </a:t>
            </a:r>
            <a:r>
              <a:rPr lang="en-US" sz="1800" dirty="0"/>
              <a:t>as possible. </a:t>
            </a:r>
          </a:p>
          <a:p>
            <a:endParaRPr lang="en-US" sz="1800" dirty="0"/>
          </a:p>
          <a:p>
            <a:r>
              <a:rPr lang="en-US" sz="1800" b="1" dirty="0"/>
              <a:t>3 trials for the DV </a:t>
            </a:r>
            <a:r>
              <a:rPr lang="en-US" sz="1800" dirty="0"/>
              <a:t>should be measured and an </a:t>
            </a:r>
            <a:r>
              <a:rPr lang="en-US" sz="1800" b="1" dirty="0"/>
              <a:t>average is calculated </a:t>
            </a:r>
            <a:r>
              <a:rPr lang="en-US" sz="1800" dirty="0"/>
              <a:t>for the DV.</a:t>
            </a:r>
          </a:p>
          <a:p>
            <a:endParaRPr lang="en-US" sz="1800" dirty="0"/>
          </a:p>
          <a:p>
            <a:r>
              <a:rPr lang="en-US" sz="1800" dirty="0"/>
              <a:t>Mention </a:t>
            </a:r>
            <a:r>
              <a:rPr lang="en-US" sz="1800" b="1" dirty="0"/>
              <a:t>any equipment used </a:t>
            </a:r>
            <a:r>
              <a:rPr lang="en-US" sz="1800" dirty="0"/>
              <a:t>and </a:t>
            </a:r>
            <a:r>
              <a:rPr lang="en-US" sz="1800" b="1" dirty="0"/>
              <a:t>how it was used to collect the data. </a:t>
            </a:r>
            <a:r>
              <a:rPr lang="en-US" sz="1800" dirty="0"/>
              <a:t>Give the unit of measurement recorded. As mentioned in the material section, the equipment chosen should be suitable for a laboratory investigation, </a:t>
            </a:r>
            <a:r>
              <a:rPr lang="en-US" sz="1800" dirty="0" err="1"/>
              <a:t>eg.</a:t>
            </a:r>
            <a:r>
              <a:rPr lang="en-US" sz="1800" dirty="0"/>
              <a:t> beaker, measuring cylinder, stopwatch, thermometer, water bath, </a:t>
            </a:r>
            <a:r>
              <a:rPr lang="en-US" sz="1800" dirty="0" err="1"/>
              <a:t>bunsen</a:t>
            </a:r>
            <a:r>
              <a:rPr lang="en-US" sz="1800" dirty="0"/>
              <a:t> burner etc. and should be used correctly. </a:t>
            </a:r>
          </a:p>
          <a:p>
            <a:endParaRPr lang="en-US" sz="1800" i="1" dirty="0"/>
          </a:p>
          <a:p>
            <a:pPr marL="0" indent="0">
              <a:buNone/>
            </a:pPr>
            <a:r>
              <a:rPr lang="en-US" sz="1800" b="1" i="1" dirty="0">
                <a:solidFill>
                  <a:srgbClr val="FF0000"/>
                </a:solidFill>
              </a:rPr>
              <a:t>Note: </a:t>
            </a:r>
            <a:r>
              <a:rPr lang="en-US" sz="1800" i="1" dirty="0"/>
              <a:t>When changing the temperature of liquid, as an example, a water bath would be a much more reliable piece of equipment since it allows you to set the temperature using the dial, </a:t>
            </a:r>
            <a:r>
              <a:rPr lang="en-US" sz="1800" i="1" dirty="0" err="1"/>
              <a:t>bunsen</a:t>
            </a:r>
            <a:r>
              <a:rPr lang="en-US" sz="1800" i="1" dirty="0"/>
              <a:t> burners do not allow you to have as much control over the temperature of the liquid. This is just one example, you need to think carefully when selecting equipment. </a:t>
            </a:r>
          </a:p>
          <a:p>
            <a:pPr marL="0" indent="0">
              <a:buNone/>
            </a:pPr>
            <a:endParaRPr lang="en-US" sz="1800" dirty="0"/>
          </a:p>
          <a:p>
            <a:pPr marL="0" indent="0">
              <a:buNone/>
            </a:pPr>
            <a:endParaRPr lang="en-US" sz="1800" b="1" i="1" dirty="0"/>
          </a:p>
          <a:p>
            <a:pPr marL="0">
              <a:buNone/>
            </a:pPr>
            <a:endParaRPr lang="en-US" sz="1800" dirty="0"/>
          </a:p>
          <a:p>
            <a:pPr marL="0">
              <a:buNone/>
            </a:pPr>
            <a:endParaRPr lang="en-US" sz="1800" dirty="0"/>
          </a:p>
          <a:p>
            <a:pPr>
              <a:buNone/>
            </a:pPr>
            <a:endParaRPr lang="en-US" sz="1800" dirty="0"/>
          </a:p>
          <a:p>
            <a:pPr>
              <a:buNone/>
            </a:pPr>
            <a:endParaRPr lang="en-US" sz="1800" dirty="0"/>
          </a:p>
          <a:p>
            <a:pPr>
              <a:buNone/>
            </a:pPr>
            <a:endParaRPr lang="en-US" sz="1800" dirty="0"/>
          </a:p>
        </p:txBody>
      </p:sp>
    </p:spTree>
    <p:extLst>
      <p:ext uri="{BB962C8B-B14F-4D97-AF65-F5344CB8AC3E}">
        <p14:creationId xmlns:p14="http://schemas.microsoft.com/office/powerpoint/2010/main" val="2391687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337"/>
            <a:ext cx="8229600" cy="1143000"/>
          </a:xfrm>
        </p:spPr>
        <p:txBody>
          <a:bodyPr>
            <a:normAutofit/>
          </a:bodyPr>
          <a:lstStyle/>
          <a:p>
            <a:r>
              <a:rPr lang="en-US" b="1" u="sng" dirty="0"/>
              <a:t>Method</a:t>
            </a:r>
          </a:p>
        </p:txBody>
      </p:sp>
      <p:sp>
        <p:nvSpPr>
          <p:cNvPr id="3" name="Content Placeholder 2"/>
          <p:cNvSpPr>
            <a:spLocks noGrp="1"/>
          </p:cNvSpPr>
          <p:nvPr>
            <p:ph idx="1"/>
          </p:nvPr>
        </p:nvSpPr>
        <p:spPr>
          <a:xfrm>
            <a:off x="304800" y="762000"/>
            <a:ext cx="8534400" cy="4525963"/>
          </a:xfrm>
        </p:spPr>
        <p:txBody>
          <a:bodyPr>
            <a:noAutofit/>
          </a:bodyPr>
          <a:lstStyle/>
          <a:p>
            <a:pPr marL="0" indent="0">
              <a:buNone/>
            </a:pPr>
            <a:r>
              <a:rPr lang="en-US" sz="1800" b="1" i="1" dirty="0">
                <a:solidFill>
                  <a:srgbClr val="FF0000"/>
                </a:solidFill>
              </a:rPr>
              <a:t>Ensuring the reliability of the investigation</a:t>
            </a:r>
          </a:p>
          <a:p>
            <a:pPr marL="0" indent="0">
              <a:buNone/>
            </a:pPr>
            <a:endParaRPr lang="en-US" sz="1800" b="1" i="1" dirty="0"/>
          </a:p>
          <a:p>
            <a:r>
              <a:rPr lang="en-US" sz="1800" b="1" dirty="0"/>
              <a:t>Having a broad range </a:t>
            </a:r>
            <a:r>
              <a:rPr lang="en-US" sz="1800" dirty="0"/>
              <a:t>for the IV improves reliability because it gives </a:t>
            </a:r>
            <a:r>
              <a:rPr lang="en-US" sz="1800" b="1" dirty="0"/>
              <a:t>more evidence to make conclusions about the relationship</a:t>
            </a:r>
            <a:r>
              <a:rPr lang="en-US" sz="1800" dirty="0"/>
              <a:t> between the two variables over a broad range of data which increases your confidence in the relationship. </a:t>
            </a:r>
          </a:p>
          <a:p>
            <a:endParaRPr lang="en-US" sz="1800" dirty="0"/>
          </a:p>
          <a:p>
            <a:r>
              <a:rPr lang="en-US" sz="1800" b="1" dirty="0"/>
              <a:t>Having regular increments </a:t>
            </a:r>
            <a:r>
              <a:rPr lang="en-US" sz="1800" dirty="0"/>
              <a:t>for the IV gives </a:t>
            </a:r>
            <a:r>
              <a:rPr lang="en-US" sz="1800" b="1" dirty="0"/>
              <a:t>better evidence for the observed trend</a:t>
            </a:r>
            <a:r>
              <a:rPr lang="en-US" sz="1800" dirty="0"/>
              <a:t>, if there is a big gap between two values in the IV, it can’t be concluded with any confidence how the DV behaves within that gap in the data. </a:t>
            </a:r>
          </a:p>
          <a:p>
            <a:endParaRPr lang="en-US" sz="1800" dirty="0"/>
          </a:p>
          <a:p>
            <a:r>
              <a:rPr lang="en-US" sz="1800" b="1" dirty="0"/>
              <a:t>Repeating the experiment </a:t>
            </a:r>
            <a:r>
              <a:rPr lang="en-US" sz="1800" dirty="0"/>
              <a:t>to take multiple trials for the DV (at least 3 times for MYP) in order to calculate an average for the DV. This improves the reliability by </a:t>
            </a:r>
            <a:r>
              <a:rPr lang="en-US" sz="1800" b="1" dirty="0"/>
              <a:t>decreasing the effect of random uncertainties </a:t>
            </a:r>
            <a:r>
              <a:rPr lang="en-US" sz="1800" dirty="0"/>
              <a:t>on the investigation, makes it </a:t>
            </a:r>
            <a:r>
              <a:rPr lang="en-US" sz="1800" b="1" dirty="0"/>
              <a:t>easier to identify anomalies </a:t>
            </a:r>
            <a:r>
              <a:rPr lang="en-US" sz="1800" dirty="0"/>
              <a:t>in the results and </a:t>
            </a:r>
            <a:r>
              <a:rPr lang="en-US" sz="1800" b="1" dirty="0"/>
              <a:t>increases the reliability </a:t>
            </a:r>
            <a:r>
              <a:rPr lang="en-US" sz="1800" dirty="0"/>
              <a:t>for the DV measurement. </a:t>
            </a:r>
          </a:p>
          <a:p>
            <a:endParaRPr lang="en-US" sz="1800" dirty="0"/>
          </a:p>
          <a:p>
            <a:pPr marL="0" indent="0">
              <a:buNone/>
            </a:pPr>
            <a:r>
              <a:rPr lang="en-US" sz="1800" b="1" i="1" dirty="0">
                <a:solidFill>
                  <a:srgbClr val="FF0000"/>
                </a:solidFill>
              </a:rPr>
              <a:t>Note: </a:t>
            </a:r>
            <a:r>
              <a:rPr lang="en-US" sz="1800" i="1" dirty="0"/>
              <a:t>Be careful when referring to accuracy and precision. Incorrect references to accuracy and precision are often penalized. Accuracy is improved by reducing systematic errors in the measuring equipment used. Reducing random errors gives a more precise value and usually results in the data matching the trend more closely. </a:t>
            </a:r>
            <a:endParaRPr lang="en-US" sz="1800" b="1" i="1" dirty="0"/>
          </a:p>
          <a:p>
            <a:pPr marL="0" indent="0">
              <a:buNone/>
            </a:pPr>
            <a:endParaRPr lang="en-US" sz="1800" b="1" i="1" dirty="0"/>
          </a:p>
          <a:p>
            <a:pPr marL="0">
              <a:buNone/>
            </a:pPr>
            <a:endParaRPr lang="en-US" sz="1800" dirty="0"/>
          </a:p>
          <a:p>
            <a:pPr marL="0">
              <a:buNone/>
            </a:pPr>
            <a:endParaRPr lang="en-US" sz="1800" dirty="0"/>
          </a:p>
          <a:p>
            <a:pPr>
              <a:buNone/>
            </a:pPr>
            <a:endParaRPr lang="en-US" sz="1800" dirty="0"/>
          </a:p>
          <a:p>
            <a:pPr>
              <a:buNone/>
            </a:pPr>
            <a:endParaRPr lang="en-US" sz="1800" dirty="0"/>
          </a:p>
          <a:p>
            <a:pPr>
              <a:buNone/>
            </a:pPr>
            <a:endParaRPr lang="en-US" sz="1800" dirty="0"/>
          </a:p>
        </p:txBody>
      </p:sp>
    </p:spTree>
    <p:extLst>
      <p:ext uri="{BB962C8B-B14F-4D97-AF65-F5344CB8AC3E}">
        <p14:creationId xmlns:p14="http://schemas.microsoft.com/office/powerpoint/2010/main" val="4066380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Criterion B – Planning an Investigation</a:t>
            </a:r>
          </a:p>
        </p:txBody>
      </p:sp>
      <p:sp>
        <p:nvSpPr>
          <p:cNvPr id="3" name="Content Placeholder 2"/>
          <p:cNvSpPr>
            <a:spLocks noGrp="1"/>
          </p:cNvSpPr>
          <p:nvPr>
            <p:ph idx="1"/>
          </p:nvPr>
        </p:nvSpPr>
        <p:spPr>
          <a:xfrm>
            <a:off x="457200" y="1371600"/>
            <a:ext cx="8229600" cy="4983162"/>
          </a:xfrm>
        </p:spPr>
        <p:txBody>
          <a:bodyPr>
            <a:noAutofit/>
          </a:bodyPr>
          <a:lstStyle/>
          <a:p>
            <a:pPr marL="0" indent="0">
              <a:buNone/>
            </a:pPr>
            <a:r>
              <a:rPr lang="en-US" sz="2000" dirty="0"/>
              <a:t>A full Criterion B contains the following:</a:t>
            </a:r>
          </a:p>
          <a:p>
            <a:pPr marL="0" indent="0">
              <a:buNone/>
            </a:pPr>
            <a:endParaRPr lang="en-US" sz="2000" dirty="0"/>
          </a:p>
          <a:p>
            <a:r>
              <a:rPr lang="en-US" sz="2000" dirty="0"/>
              <a:t>Research Question</a:t>
            </a:r>
          </a:p>
          <a:p>
            <a:r>
              <a:rPr lang="en-US" sz="2000" dirty="0"/>
              <a:t>Hypothesis</a:t>
            </a:r>
          </a:p>
          <a:p>
            <a:r>
              <a:rPr lang="en-US" sz="2000" dirty="0"/>
              <a:t>Variables</a:t>
            </a:r>
          </a:p>
          <a:p>
            <a:r>
              <a:rPr lang="en-US" sz="2000" dirty="0"/>
              <a:t>Materials</a:t>
            </a:r>
          </a:p>
          <a:p>
            <a:r>
              <a:rPr lang="en-US" sz="2000" dirty="0"/>
              <a:t>Method</a:t>
            </a:r>
          </a:p>
          <a:p>
            <a:pPr marL="0" indent="0">
              <a:buNone/>
            </a:pPr>
            <a:endParaRPr lang="en-IE" sz="2000" dirty="0"/>
          </a:p>
          <a:p>
            <a:pPr marL="0" indent="0">
              <a:buNone/>
            </a:pPr>
            <a:r>
              <a:rPr lang="en-IE" sz="2000" dirty="0">
                <a:solidFill>
                  <a:srgbClr val="FF0000"/>
                </a:solidFill>
              </a:rPr>
              <a:t>Note: </a:t>
            </a:r>
            <a:r>
              <a:rPr lang="en-IE" sz="2000" dirty="0"/>
              <a:t>In your E Assessment, you could be asked to complete </a:t>
            </a:r>
            <a:r>
              <a:rPr lang="en-IE" sz="2000" b="1" dirty="0"/>
              <a:t>some or all </a:t>
            </a:r>
            <a:r>
              <a:rPr lang="en-IE" sz="2000" dirty="0"/>
              <a:t>of these steps in a given question. </a:t>
            </a:r>
          </a:p>
          <a:p>
            <a:pPr marL="0" indent="0">
              <a:buNone/>
            </a:pPr>
            <a:endParaRPr lang="en-IE" sz="2000" dirty="0"/>
          </a:p>
          <a:p>
            <a:pPr marL="0" indent="0">
              <a:buNone/>
            </a:pPr>
            <a:r>
              <a:rPr lang="en-IE" sz="2000" b="1" i="1" dirty="0"/>
              <a:t>Read the question carefully </a:t>
            </a:r>
            <a:r>
              <a:rPr lang="en-IE" sz="2000" i="1" dirty="0"/>
              <a:t>to determine what is required of you. Don’t write a full method if the question only says “describe how you will collect the data” and don’t write a full variables section if the question says “state the variables”, etc. Just do as asked!</a:t>
            </a:r>
          </a:p>
        </p:txBody>
      </p:sp>
    </p:spTree>
    <p:extLst>
      <p:ext uri="{BB962C8B-B14F-4D97-AF65-F5344CB8AC3E}">
        <p14:creationId xmlns:p14="http://schemas.microsoft.com/office/powerpoint/2010/main" val="2329850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Research Question</a:t>
            </a:r>
          </a:p>
        </p:txBody>
      </p:sp>
      <p:sp>
        <p:nvSpPr>
          <p:cNvPr id="3" name="Content Placeholder 2"/>
          <p:cNvSpPr>
            <a:spLocks noGrp="1"/>
          </p:cNvSpPr>
          <p:nvPr>
            <p:ph idx="1"/>
          </p:nvPr>
        </p:nvSpPr>
        <p:spPr>
          <a:xfrm>
            <a:off x="228600" y="1295400"/>
            <a:ext cx="8686800" cy="5334000"/>
          </a:xfrm>
        </p:spPr>
        <p:txBody>
          <a:bodyPr>
            <a:normAutofit/>
          </a:bodyPr>
          <a:lstStyle/>
          <a:p>
            <a:pPr marL="0">
              <a:buNone/>
            </a:pPr>
            <a:r>
              <a:rPr lang="en-US" sz="1600" dirty="0"/>
              <a:t>The research question is should describe the problem being tested and should be written as a </a:t>
            </a:r>
            <a:r>
              <a:rPr lang="en-US" sz="1600" b="1" dirty="0"/>
              <a:t>question</a:t>
            </a:r>
            <a:r>
              <a:rPr lang="en-US" sz="1600" dirty="0"/>
              <a:t> which includes </a:t>
            </a:r>
            <a:r>
              <a:rPr lang="en-US" sz="1600" b="1" dirty="0"/>
              <a:t>both</a:t>
            </a:r>
            <a:r>
              <a:rPr lang="en-US" sz="1600" dirty="0"/>
              <a:t> </a:t>
            </a:r>
            <a:r>
              <a:rPr lang="en-US" sz="1600" b="1" dirty="0"/>
              <a:t>variables</a:t>
            </a:r>
            <a:r>
              <a:rPr lang="en-US" sz="1600" dirty="0"/>
              <a:t> in the </a:t>
            </a:r>
            <a:r>
              <a:rPr lang="en-US" sz="1600" b="1" dirty="0"/>
              <a:t>correct</a:t>
            </a:r>
            <a:r>
              <a:rPr lang="en-US" sz="1600" dirty="0"/>
              <a:t> </a:t>
            </a:r>
            <a:r>
              <a:rPr lang="en-US" sz="1600" b="1" dirty="0"/>
              <a:t>order</a:t>
            </a:r>
            <a:r>
              <a:rPr lang="en-US" sz="1600" dirty="0"/>
              <a:t>, (</a:t>
            </a:r>
            <a:r>
              <a:rPr lang="en-US" sz="1600" dirty="0" err="1"/>
              <a:t>ie</a:t>
            </a:r>
            <a:r>
              <a:rPr lang="en-US" sz="1600" dirty="0"/>
              <a:t>. </a:t>
            </a:r>
            <a:r>
              <a:rPr lang="en-US" sz="1600" dirty="0">
                <a:solidFill>
                  <a:srgbClr val="FF0000"/>
                </a:solidFill>
              </a:rPr>
              <a:t>independent variable</a:t>
            </a:r>
            <a:r>
              <a:rPr lang="en-US" sz="1600" dirty="0"/>
              <a:t> comes first, </a:t>
            </a:r>
            <a:r>
              <a:rPr lang="en-US" sz="1600" dirty="0">
                <a:solidFill>
                  <a:srgbClr val="0070C0"/>
                </a:solidFill>
              </a:rPr>
              <a:t>dependent variable</a:t>
            </a:r>
            <a:r>
              <a:rPr lang="en-US" sz="1600" dirty="0"/>
              <a:t> comes second). You should also include </a:t>
            </a:r>
            <a:r>
              <a:rPr lang="en-US" sz="1600" b="1" dirty="0"/>
              <a:t>extra details </a:t>
            </a:r>
            <a:r>
              <a:rPr lang="en-US" sz="1600" dirty="0"/>
              <a:t>such as the range for the IV, how the DV will be measured and which </a:t>
            </a:r>
            <a:r>
              <a:rPr lang="en-US" sz="1600" dirty="0">
                <a:solidFill>
                  <a:srgbClr val="00B050"/>
                </a:solidFill>
              </a:rPr>
              <a:t>control variables </a:t>
            </a:r>
            <a:r>
              <a:rPr lang="en-US" sz="1600" dirty="0"/>
              <a:t>will be kept the same. Although this may not always be required in every </a:t>
            </a:r>
            <a:r>
              <a:rPr lang="en-US" sz="1600" dirty="0" err="1"/>
              <a:t>markscheme</a:t>
            </a:r>
            <a:r>
              <a:rPr lang="en-US" sz="1600" dirty="0"/>
              <a:t>, it is still good practice. </a:t>
            </a:r>
          </a:p>
          <a:p>
            <a:pPr marL="0">
              <a:buNone/>
            </a:pPr>
            <a:endParaRPr lang="en-US" sz="1600" dirty="0"/>
          </a:p>
          <a:p>
            <a:pPr marL="0">
              <a:buNone/>
            </a:pPr>
            <a:r>
              <a:rPr lang="en-US" sz="1600" dirty="0"/>
              <a:t>Remember the </a:t>
            </a:r>
            <a:r>
              <a:rPr lang="en-US" sz="1600" dirty="0">
                <a:solidFill>
                  <a:srgbClr val="FF0000"/>
                </a:solidFill>
              </a:rPr>
              <a:t>independent variable</a:t>
            </a:r>
            <a:r>
              <a:rPr lang="en-US" sz="1600" dirty="0"/>
              <a:t> is the one that you decide how it changes at the start of the experiment. The </a:t>
            </a:r>
            <a:r>
              <a:rPr lang="en-US" sz="1600" dirty="0">
                <a:solidFill>
                  <a:srgbClr val="0070C0"/>
                </a:solidFill>
              </a:rPr>
              <a:t>dependent variable </a:t>
            </a:r>
            <a:r>
              <a:rPr lang="en-US" sz="1600" dirty="0"/>
              <a:t>is the one that you measure how it changes  in response to the independent variable. </a:t>
            </a:r>
          </a:p>
          <a:p>
            <a:pPr marL="0">
              <a:buNone/>
            </a:pPr>
            <a:endParaRPr lang="en-US" sz="1600" dirty="0"/>
          </a:p>
          <a:p>
            <a:pPr marL="0">
              <a:buNone/>
            </a:pPr>
            <a:r>
              <a:rPr lang="en-US" sz="1600" dirty="0"/>
              <a:t>The </a:t>
            </a:r>
            <a:r>
              <a:rPr lang="en-US" sz="1600" dirty="0">
                <a:solidFill>
                  <a:srgbClr val="00B050"/>
                </a:solidFill>
              </a:rPr>
              <a:t>control variables </a:t>
            </a:r>
            <a:r>
              <a:rPr lang="en-US" sz="1600" dirty="0"/>
              <a:t>are those that are kept constant throughout the experiment. </a:t>
            </a:r>
          </a:p>
          <a:p>
            <a:pPr marL="0">
              <a:buNone/>
            </a:pPr>
            <a:endParaRPr lang="en-US" sz="1600" dirty="0"/>
          </a:p>
          <a:p>
            <a:pPr marL="0">
              <a:buNone/>
            </a:pPr>
            <a:r>
              <a:rPr lang="en-US" sz="1600" b="1" dirty="0"/>
              <a:t>Note: </a:t>
            </a:r>
            <a:r>
              <a:rPr lang="en-US" sz="1600" dirty="0"/>
              <a:t>The reason the control variables are kept the same is to avoid any other factors from influencing the DV other than the IV, or to prevent any unplanned changes to the IV. </a:t>
            </a:r>
          </a:p>
          <a:p>
            <a:pPr marL="0">
              <a:buNone/>
            </a:pPr>
            <a:endParaRPr lang="en-US" sz="1600" b="1" dirty="0"/>
          </a:p>
          <a:p>
            <a:pPr marL="0">
              <a:buNone/>
            </a:pPr>
            <a:r>
              <a:rPr lang="en-US" sz="1600" b="1" dirty="0"/>
              <a:t>Tip: </a:t>
            </a:r>
            <a:r>
              <a:rPr lang="en-US" sz="1600" dirty="0"/>
              <a:t>The </a:t>
            </a:r>
            <a:r>
              <a:rPr lang="en-US" sz="1600" dirty="0">
                <a:solidFill>
                  <a:srgbClr val="FF0000"/>
                </a:solidFill>
              </a:rPr>
              <a:t>independent variable</a:t>
            </a:r>
            <a:r>
              <a:rPr lang="en-US" sz="1600" dirty="0"/>
              <a:t> is the one where you can write the results in your table before you begin the investigation, because you choose these values. You can only write the results for the </a:t>
            </a:r>
            <a:r>
              <a:rPr lang="en-US" sz="1600" dirty="0">
                <a:solidFill>
                  <a:srgbClr val="0070C0"/>
                </a:solidFill>
              </a:rPr>
              <a:t>dependent variable </a:t>
            </a:r>
            <a:r>
              <a:rPr lang="en-US" sz="1600" dirty="0"/>
              <a:t>as you complete the experiment because you measure these. </a:t>
            </a:r>
            <a:r>
              <a:rPr lang="en-US" sz="1600" b="1" dirty="0"/>
              <a:t>This is also why the IV column should always be the first column in a results table.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14400"/>
          </a:xfrm>
        </p:spPr>
        <p:txBody>
          <a:bodyPr/>
          <a:lstStyle/>
          <a:p>
            <a:r>
              <a:rPr lang="en-US" b="1" u="sng" dirty="0"/>
              <a:t>Research Question</a:t>
            </a:r>
            <a:endParaRPr lang="en-IE" dirty="0"/>
          </a:p>
        </p:txBody>
      </p:sp>
      <p:sp>
        <p:nvSpPr>
          <p:cNvPr id="3" name="Content Placeholder 2"/>
          <p:cNvSpPr>
            <a:spLocks noGrp="1"/>
          </p:cNvSpPr>
          <p:nvPr>
            <p:ph idx="1"/>
          </p:nvPr>
        </p:nvSpPr>
        <p:spPr>
          <a:xfrm>
            <a:off x="266700" y="914400"/>
            <a:ext cx="8763000" cy="5715000"/>
          </a:xfrm>
        </p:spPr>
        <p:txBody>
          <a:bodyPr>
            <a:noAutofit/>
          </a:bodyPr>
          <a:lstStyle/>
          <a:p>
            <a:pPr marL="0" indent="0">
              <a:buNone/>
            </a:pPr>
            <a:r>
              <a:rPr lang="en-US" sz="1600" b="1" dirty="0"/>
              <a:t>Task: </a:t>
            </a:r>
            <a:r>
              <a:rPr lang="en-US" sz="1600" dirty="0"/>
              <a:t>Create a research question which could be used to determine the relationship between temperature of water and solubility of salt. </a:t>
            </a:r>
          </a:p>
          <a:p>
            <a:pPr marL="0" indent="0">
              <a:buNone/>
            </a:pPr>
            <a:r>
              <a:rPr lang="en-US" sz="1600" dirty="0"/>
              <a:t>I could do this experiment by </a:t>
            </a:r>
            <a:r>
              <a:rPr lang="en-US" sz="1600" b="1" dirty="0"/>
              <a:t>changing</a:t>
            </a:r>
            <a:r>
              <a:rPr lang="en-US" sz="1600" dirty="0"/>
              <a:t> the </a:t>
            </a:r>
            <a:r>
              <a:rPr lang="en-US" sz="1600" dirty="0">
                <a:solidFill>
                  <a:srgbClr val="FF0000"/>
                </a:solidFill>
              </a:rPr>
              <a:t>temperature</a:t>
            </a:r>
            <a:r>
              <a:rPr lang="en-US" sz="1600" dirty="0"/>
              <a:t> of the water and </a:t>
            </a:r>
            <a:r>
              <a:rPr lang="en-US" sz="1600" b="1" dirty="0"/>
              <a:t>measuring</a:t>
            </a:r>
            <a:r>
              <a:rPr lang="en-US" sz="1600" dirty="0"/>
              <a:t> the </a:t>
            </a:r>
            <a:r>
              <a:rPr lang="en-US" sz="1600" dirty="0">
                <a:solidFill>
                  <a:srgbClr val="0070C0"/>
                </a:solidFill>
              </a:rPr>
              <a:t>solubility</a:t>
            </a:r>
            <a:r>
              <a:rPr lang="en-US" sz="1600" dirty="0"/>
              <a:t> of the salt in the water at each temperature. Now I need to make a Research Question.</a:t>
            </a:r>
          </a:p>
          <a:p>
            <a:pPr marL="0" indent="0">
              <a:buNone/>
            </a:pPr>
            <a:endParaRPr lang="en-US" sz="1600" b="1" dirty="0"/>
          </a:p>
          <a:p>
            <a:pPr marL="0" indent="0">
              <a:buNone/>
            </a:pPr>
            <a:r>
              <a:rPr lang="en-US" sz="1600" b="1" dirty="0"/>
              <a:t>Tip: </a:t>
            </a:r>
            <a:r>
              <a:rPr lang="en-US" sz="1600" dirty="0"/>
              <a:t>I need to think about what my variables are and how I am going to measure them. I also need to think about my CVs. </a:t>
            </a:r>
          </a:p>
          <a:p>
            <a:pPr marL="0" indent="0">
              <a:buNone/>
            </a:pPr>
            <a:r>
              <a:rPr lang="en-US" sz="1600" dirty="0"/>
              <a:t>In this case </a:t>
            </a:r>
            <a:r>
              <a:rPr lang="en-US" sz="1600" dirty="0">
                <a:solidFill>
                  <a:srgbClr val="FF0000"/>
                </a:solidFill>
              </a:rPr>
              <a:t>independent variable</a:t>
            </a:r>
            <a:r>
              <a:rPr lang="en-US" sz="1600" dirty="0"/>
              <a:t> would be </a:t>
            </a:r>
            <a:r>
              <a:rPr lang="en-US" sz="1600" dirty="0">
                <a:solidFill>
                  <a:srgbClr val="FF0000"/>
                </a:solidFill>
              </a:rPr>
              <a:t>temperature</a:t>
            </a:r>
            <a:r>
              <a:rPr lang="en-US" sz="1600" dirty="0"/>
              <a:t> and the dependent variable would be the </a:t>
            </a:r>
            <a:r>
              <a:rPr lang="en-US" sz="1600" dirty="0">
                <a:solidFill>
                  <a:srgbClr val="0070C0"/>
                </a:solidFill>
              </a:rPr>
              <a:t>solubility</a:t>
            </a:r>
            <a:r>
              <a:rPr lang="en-US" sz="1600" dirty="0"/>
              <a:t>, but how do I measure solubility? I could measure it as the </a:t>
            </a:r>
            <a:r>
              <a:rPr lang="en-US" sz="1600" dirty="0">
                <a:solidFill>
                  <a:srgbClr val="0070C0"/>
                </a:solidFill>
              </a:rPr>
              <a:t>amount of a substance</a:t>
            </a:r>
            <a:r>
              <a:rPr lang="en-US" sz="1600" dirty="0"/>
              <a:t> that is able to dissolve, but what do I mean by amount? I could measure the </a:t>
            </a:r>
            <a:r>
              <a:rPr lang="en-US" sz="1600" dirty="0">
                <a:solidFill>
                  <a:srgbClr val="0070C0"/>
                </a:solidFill>
              </a:rPr>
              <a:t>mass</a:t>
            </a:r>
            <a:r>
              <a:rPr lang="en-US" sz="1600" dirty="0"/>
              <a:t> or the </a:t>
            </a:r>
            <a:r>
              <a:rPr lang="en-US" sz="1600" dirty="0">
                <a:solidFill>
                  <a:srgbClr val="0070C0"/>
                </a:solidFill>
              </a:rPr>
              <a:t>volume </a:t>
            </a:r>
            <a:r>
              <a:rPr lang="en-US" sz="1600" dirty="0"/>
              <a:t>of salt dissolved. I need to be </a:t>
            </a:r>
            <a:r>
              <a:rPr lang="en-US" sz="1600" b="1" dirty="0"/>
              <a:t>specific</a:t>
            </a:r>
            <a:r>
              <a:rPr lang="en-US" sz="1600" dirty="0"/>
              <a:t>.</a:t>
            </a:r>
          </a:p>
          <a:p>
            <a:pPr marL="0" indent="0">
              <a:buNone/>
            </a:pPr>
            <a:endParaRPr lang="en-US" sz="1600" dirty="0"/>
          </a:p>
          <a:p>
            <a:pPr marL="0" indent="0">
              <a:buNone/>
            </a:pPr>
            <a:r>
              <a:rPr lang="en-US" sz="1600" b="1" dirty="0"/>
              <a:t>Two Examples: </a:t>
            </a:r>
            <a:r>
              <a:rPr lang="en-US" sz="1600" dirty="0"/>
              <a:t>Observe the difference between the two Research Questions and determine why they have received that level. </a:t>
            </a:r>
          </a:p>
          <a:p>
            <a:pPr marL="0" indent="0">
              <a:buNone/>
            </a:pPr>
            <a:endParaRPr lang="en-US" sz="1600" b="1" dirty="0"/>
          </a:p>
          <a:p>
            <a:pPr marL="0" indent="0">
              <a:buNone/>
            </a:pPr>
            <a:r>
              <a:rPr lang="en-US" sz="1600" b="1" dirty="0"/>
              <a:t>L 3-4 RQ: </a:t>
            </a:r>
            <a:r>
              <a:rPr lang="en-US" sz="1600" dirty="0"/>
              <a:t>How does the </a:t>
            </a:r>
            <a:r>
              <a:rPr lang="en-US" sz="1600" dirty="0">
                <a:solidFill>
                  <a:srgbClr val="FF0000"/>
                </a:solidFill>
              </a:rPr>
              <a:t>temperature</a:t>
            </a:r>
            <a:r>
              <a:rPr lang="en-US" sz="1600" dirty="0"/>
              <a:t> affect the </a:t>
            </a:r>
            <a:r>
              <a:rPr lang="en-US" sz="1600" dirty="0">
                <a:solidFill>
                  <a:srgbClr val="0070C0"/>
                </a:solidFill>
              </a:rPr>
              <a:t>solubility</a:t>
            </a:r>
            <a:r>
              <a:rPr lang="en-US" sz="1600" dirty="0"/>
              <a:t> of a substance?</a:t>
            </a:r>
          </a:p>
          <a:p>
            <a:pPr marL="0" indent="0">
              <a:buNone/>
            </a:pPr>
            <a:endParaRPr lang="en-US" sz="1600" dirty="0"/>
          </a:p>
          <a:p>
            <a:pPr marL="0" indent="0">
              <a:buNone/>
            </a:pPr>
            <a:r>
              <a:rPr lang="en-US" sz="1600" b="1" dirty="0"/>
              <a:t>L 7-8 RQ: </a:t>
            </a:r>
            <a:r>
              <a:rPr lang="en-US" sz="1600" dirty="0"/>
              <a:t>How does changing the </a:t>
            </a:r>
            <a:r>
              <a:rPr lang="en-US" sz="1600" dirty="0">
                <a:solidFill>
                  <a:srgbClr val="FF0000"/>
                </a:solidFill>
              </a:rPr>
              <a:t>temperature of a solvent</a:t>
            </a:r>
            <a:r>
              <a:rPr lang="en-US" sz="1600" dirty="0"/>
              <a:t>, measured in </a:t>
            </a:r>
            <a:r>
              <a:rPr lang="en-US" sz="1600" baseline="30000" dirty="0" err="1"/>
              <a:t>o</a:t>
            </a:r>
            <a:r>
              <a:rPr lang="en-US" sz="1600" dirty="0" err="1"/>
              <a:t>C</a:t>
            </a:r>
            <a:r>
              <a:rPr lang="en-US" sz="1600" dirty="0"/>
              <a:t> using a thermometer, for a range of 20, 25, 30, 35 and 40 </a:t>
            </a:r>
            <a:r>
              <a:rPr lang="en-US" sz="1600" baseline="30000" dirty="0" err="1"/>
              <a:t>o</a:t>
            </a:r>
            <a:r>
              <a:rPr lang="en-US" sz="1600" dirty="0" err="1"/>
              <a:t>C</a:t>
            </a:r>
            <a:r>
              <a:rPr lang="en-US" sz="1600" dirty="0"/>
              <a:t>, affect the </a:t>
            </a:r>
            <a:r>
              <a:rPr lang="en-US" sz="1600" dirty="0">
                <a:solidFill>
                  <a:srgbClr val="0070C0"/>
                </a:solidFill>
              </a:rPr>
              <a:t>solubility of a solvent</a:t>
            </a:r>
            <a:r>
              <a:rPr lang="en-US" sz="1600" dirty="0"/>
              <a:t>, measured as the mass of solute dissolved per mL of solvent (g/mL) that can be dissolved in a beaker of water </a:t>
            </a:r>
            <a:r>
              <a:rPr lang="en-US" sz="1600" dirty="0">
                <a:solidFill>
                  <a:srgbClr val="00B050"/>
                </a:solidFill>
              </a:rPr>
              <a:t>while keeping the type of solvent, volume of solvent and rate of stirring the same </a:t>
            </a:r>
            <a:r>
              <a:rPr lang="en-US" sz="1600" dirty="0"/>
              <a:t>throughout? </a:t>
            </a:r>
          </a:p>
        </p:txBody>
      </p:sp>
    </p:spTree>
    <p:extLst>
      <p:ext uri="{BB962C8B-B14F-4D97-AF65-F5344CB8AC3E}">
        <p14:creationId xmlns:p14="http://schemas.microsoft.com/office/powerpoint/2010/main" val="1483743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914400"/>
          </a:xfrm>
        </p:spPr>
        <p:txBody>
          <a:bodyPr>
            <a:normAutofit/>
          </a:bodyPr>
          <a:lstStyle/>
          <a:p>
            <a:r>
              <a:rPr lang="en-US" b="1" u="sng" dirty="0"/>
              <a:t>Hypothesis</a:t>
            </a:r>
          </a:p>
        </p:txBody>
      </p:sp>
      <p:sp>
        <p:nvSpPr>
          <p:cNvPr id="3" name="Content Placeholder 2"/>
          <p:cNvSpPr>
            <a:spLocks noGrp="1"/>
          </p:cNvSpPr>
          <p:nvPr>
            <p:ph idx="1"/>
          </p:nvPr>
        </p:nvSpPr>
        <p:spPr>
          <a:xfrm>
            <a:off x="190500" y="838200"/>
            <a:ext cx="8763000" cy="6019800"/>
          </a:xfrm>
        </p:spPr>
        <p:txBody>
          <a:bodyPr>
            <a:noAutofit/>
          </a:bodyPr>
          <a:lstStyle/>
          <a:p>
            <a:pPr marL="0">
              <a:buNone/>
            </a:pPr>
            <a:r>
              <a:rPr lang="en-US" sz="1800" dirty="0"/>
              <a:t>This is an </a:t>
            </a:r>
            <a:r>
              <a:rPr lang="en-US" sz="1800" b="1" dirty="0"/>
              <a:t>Educated Guess/Prediction </a:t>
            </a:r>
            <a:r>
              <a:rPr lang="en-US" sz="1800" dirty="0"/>
              <a:t>as to what you think is the possible outcome, reason or relationship being investigated. This is NOT a question, but a statement that includes what your prediction is based on what is happening. It must be in the form </a:t>
            </a:r>
            <a:r>
              <a:rPr lang="en-US" sz="1800" b="1" dirty="0"/>
              <a:t>“If .…. , then... , because..…”.</a:t>
            </a:r>
          </a:p>
          <a:p>
            <a:pPr marL="0">
              <a:buNone/>
            </a:pPr>
            <a:endParaRPr lang="en-US" sz="1800" dirty="0"/>
          </a:p>
          <a:p>
            <a:pPr marL="0">
              <a:buNone/>
            </a:pPr>
            <a:r>
              <a:rPr lang="en-US" sz="1800" dirty="0" err="1"/>
              <a:t>Eg.</a:t>
            </a:r>
            <a:r>
              <a:rPr lang="en-US" sz="1800" dirty="0"/>
              <a:t> If the </a:t>
            </a:r>
            <a:r>
              <a:rPr lang="en-US" sz="1800" dirty="0">
                <a:solidFill>
                  <a:srgbClr val="FF0000"/>
                </a:solidFill>
              </a:rPr>
              <a:t>(</a:t>
            </a:r>
            <a:r>
              <a:rPr lang="en-US" sz="1800" i="1" dirty="0">
                <a:solidFill>
                  <a:srgbClr val="FF0000"/>
                </a:solidFill>
              </a:rPr>
              <a:t>insert</a:t>
            </a:r>
            <a:r>
              <a:rPr lang="en-US" sz="1800" dirty="0">
                <a:solidFill>
                  <a:srgbClr val="FF0000"/>
                </a:solidFill>
              </a:rPr>
              <a:t> </a:t>
            </a:r>
            <a:r>
              <a:rPr lang="en-US" sz="1800" i="1" dirty="0">
                <a:solidFill>
                  <a:srgbClr val="FF0000"/>
                </a:solidFill>
              </a:rPr>
              <a:t>independent variable</a:t>
            </a:r>
            <a:r>
              <a:rPr lang="en-US" sz="1800" dirty="0">
                <a:solidFill>
                  <a:srgbClr val="FF0000"/>
                </a:solidFill>
              </a:rPr>
              <a:t>) </a:t>
            </a:r>
            <a:r>
              <a:rPr lang="en-US" sz="1800" dirty="0"/>
              <a:t>increases/ </a:t>
            </a:r>
            <a:r>
              <a:rPr lang="en-US" sz="1800" dirty="0" err="1"/>
              <a:t>decreaes</a:t>
            </a:r>
            <a:r>
              <a:rPr lang="en-US" sz="1800" dirty="0"/>
              <a:t> </a:t>
            </a:r>
            <a:r>
              <a:rPr lang="en-US" sz="1800" dirty="0">
                <a:solidFill>
                  <a:schemeClr val="accent4"/>
                </a:solidFill>
              </a:rPr>
              <a:t>(choose one) </a:t>
            </a:r>
            <a:r>
              <a:rPr lang="en-US" sz="1800" dirty="0"/>
              <a:t>then the </a:t>
            </a:r>
            <a:r>
              <a:rPr lang="en-US" sz="1800" dirty="0">
                <a:solidFill>
                  <a:srgbClr val="0070C0"/>
                </a:solidFill>
              </a:rPr>
              <a:t>(</a:t>
            </a:r>
            <a:r>
              <a:rPr lang="en-US" sz="1800" i="1" dirty="0">
                <a:solidFill>
                  <a:srgbClr val="0070C0"/>
                </a:solidFill>
              </a:rPr>
              <a:t>insert</a:t>
            </a:r>
            <a:r>
              <a:rPr lang="en-US" sz="1800" dirty="0">
                <a:solidFill>
                  <a:srgbClr val="0070C0"/>
                </a:solidFill>
              </a:rPr>
              <a:t> </a:t>
            </a:r>
            <a:r>
              <a:rPr lang="en-US" sz="1800" i="1" dirty="0">
                <a:solidFill>
                  <a:srgbClr val="0070C0"/>
                </a:solidFill>
              </a:rPr>
              <a:t>dependent variable</a:t>
            </a:r>
            <a:r>
              <a:rPr lang="en-US" sz="1800" dirty="0">
                <a:solidFill>
                  <a:srgbClr val="0070C0"/>
                </a:solidFill>
              </a:rPr>
              <a:t>)</a:t>
            </a:r>
            <a:r>
              <a:rPr lang="en-US" sz="1800" dirty="0"/>
              <a:t> will increase/decrease, </a:t>
            </a:r>
            <a:r>
              <a:rPr lang="en-US" sz="1800" dirty="0">
                <a:solidFill>
                  <a:schemeClr val="accent4"/>
                </a:solidFill>
              </a:rPr>
              <a:t>(choose one) </a:t>
            </a:r>
            <a:r>
              <a:rPr lang="en-US" sz="1800" dirty="0"/>
              <a:t>because </a:t>
            </a:r>
            <a:r>
              <a:rPr lang="en-US" sz="1800" dirty="0">
                <a:solidFill>
                  <a:schemeClr val="accent4"/>
                </a:solidFill>
              </a:rPr>
              <a:t>(</a:t>
            </a:r>
            <a:r>
              <a:rPr lang="en-US" sz="1800" i="1" dirty="0">
                <a:solidFill>
                  <a:schemeClr val="accent4"/>
                </a:solidFill>
              </a:rPr>
              <a:t>give a scientific explanation</a:t>
            </a:r>
            <a:r>
              <a:rPr lang="en-US" sz="1800" dirty="0">
                <a:solidFill>
                  <a:schemeClr val="accent4"/>
                </a:solidFill>
              </a:rPr>
              <a:t>). </a:t>
            </a:r>
          </a:p>
          <a:p>
            <a:pPr marL="0">
              <a:buNone/>
            </a:pPr>
            <a:endParaRPr lang="en-US" sz="1800" dirty="0"/>
          </a:p>
          <a:p>
            <a:pPr marL="0">
              <a:buNone/>
            </a:pPr>
            <a:r>
              <a:rPr lang="en-US" sz="1800" dirty="0"/>
              <a:t>You get a higher grade for this section if your “</a:t>
            </a:r>
            <a:r>
              <a:rPr lang="en-US" sz="1800" b="1" dirty="0"/>
              <a:t>because” </a:t>
            </a:r>
            <a:r>
              <a:rPr lang="en-US" sz="1800" dirty="0"/>
              <a:t>statement uses </a:t>
            </a:r>
            <a:r>
              <a:rPr lang="en-US" sz="1800" b="1" dirty="0"/>
              <a:t>correct </a:t>
            </a:r>
            <a:r>
              <a:rPr lang="en-US" sz="1800" dirty="0"/>
              <a:t>and </a:t>
            </a:r>
            <a:r>
              <a:rPr lang="en-US" sz="1800" b="1" dirty="0"/>
              <a:t>detailed </a:t>
            </a:r>
            <a:r>
              <a:rPr lang="en-US" sz="1800" dirty="0"/>
              <a:t>scientific reasoning to explain it. This is your chance to show your scientific understanding of the concept being investigated. Use what you know about the concepts involved. </a:t>
            </a:r>
          </a:p>
          <a:p>
            <a:pPr marL="0">
              <a:buNone/>
            </a:pPr>
            <a:endParaRPr lang="en-US" sz="1800" dirty="0"/>
          </a:p>
          <a:p>
            <a:pPr marL="0">
              <a:buNone/>
            </a:pPr>
            <a:r>
              <a:rPr lang="en-US" sz="1800" b="1" i="1" dirty="0">
                <a:solidFill>
                  <a:srgbClr val="FF0000"/>
                </a:solidFill>
              </a:rPr>
              <a:t>Note: </a:t>
            </a:r>
            <a:r>
              <a:rPr lang="en-US" sz="1800" i="1" dirty="0"/>
              <a:t>You may also need to give some </a:t>
            </a:r>
            <a:r>
              <a:rPr lang="en-US" sz="1800" b="1" i="1" dirty="0"/>
              <a:t>quantitative reasoning</a:t>
            </a:r>
            <a:r>
              <a:rPr lang="en-US" sz="1800" i="1" dirty="0"/>
              <a:t>. For example, if you think your relationship is </a:t>
            </a:r>
            <a:r>
              <a:rPr lang="en-US" sz="1800" b="1" i="1" dirty="0">
                <a:solidFill>
                  <a:schemeClr val="accent6">
                    <a:lumMod val="75000"/>
                  </a:schemeClr>
                </a:solidFill>
              </a:rPr>
              <a:t>directly proportional</a:t>
            </a:r>
            <a:r>
              <a:rPr lang="en-US" sz="1800" i="1" dirty="0"/>
              <a:t>, based on any known or given formula, then you should state that </a:t>
            </a:r>
            <a:r>
              <a:rPr lang="en-US" sz="1800" b="1" i="1" dirty="0">
                <a:solidFill>
                  <a:schemeClr val="accent6">
                    <a:lumMod val="75000"/>
                  </a:schemeClr>
                </a:solidFill>
              </a:rPr>
              <a:t>as one variables doubles, the other will double</a:t>
            </a:r>
            <a:r>
              <a:rPr lang="en-US" sz="1800" i="1" dirty="0"/>
              <a:t>. If you think they are </a:t>
            </a:r>
            <a:r>
              <a:rPr lang="en-US" sz="1800" b="1" i="1" dirty="0">
                <a:solidFill>
                  <a:schemeClr val="accent2">
                    <a:lumMod val="75000"/>
                  </a:schemeClr>
                </a:solidFill>
              </a:rPr>
              <a:t>inversely proportional</a:t>
            </a:r>
            <a:r>
              <a:rPr lang="en-US" sz="1800" i="1" dirty="0"/>
              <a:t>, state that </a:t>
            </a:r>
            <a:r>
              <a:rPr lang="en-US" sz="1800" b="1" i="1" dirty="0">
                <a:solidFill>
                  <a:schemeClr val="accent2">
                    <a:lumMod val="75000"/>
                  </a:schemeClr>
                </a:solidFill>
              </a:rPr>
              <a:t>as one variable doubles, the other variable will halve</a:t>
            </a:r>
            <a:r>
              <a:rPr lang="en-US" sz="1800" i="1" dirty="0"/>
              <a:t>.</a:t>
            </a:r>
            <a:r>
              <a:rPr lang="en-US" sz="1800" i="1" dirty="0">
                <a:solidFill>
                  <a:schemeClr val="accent2">
                    <a:lumMod val="75000"/>
                  </a:schemeClr>
                </a:solidFill>
              </a:rPr>
              <a:t> </a:t>
            </a:r>
          </a:p>
          <a:p>
            <a:pPr marL="0">
              <a:buNone/>
            </a:pPr>
            <a:endParaRPr lang="en-US" sz="1600" dirty="0"/>
          </a:p>
        </p:txBody>
      </p:sp>
    </p:spTree>
    <p:extLst>
      <p:ext uri="{BB962C8B-B14F-4D97-AF65-F5344CB8AC3E}">
        <p14:creationId xmlns:p14="http://schemas.microsoft.com/office/powerpoint/2010/main" val="69605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914400"/>
          </a:xfrm>
        </p:spPr>
        <p:txBody>
          <a:bodyPr>
            <a:normAutofit/>
          </a:bodyPr>
          <a:lstStyle/>
          <a:p>
            <a:r>
              <a:rPr lang="en-US" b="1" u="sng" dirty="0"/>
              <a:t>Hypothesis</a:t>
            </a:r>
          </a:p>
        </p:txBody>
      </p:sp>
      <p:sp>
        <p:nvSpPr>
          <p:cNvPr id="3" name="Content Placeholder 2"/>
          <p:cNvSpPr>
            <a:spLocks noGrp="1"/>
          </p:cNvSpPr>
          <p:nvPr>
            <p:ph idx="1"/>
          </p:nvPr>
        </p:nvSpPr>
        <p:spPr>
          <a:xfrm>
            <a:off x="190500" y="838200"/>
            <a:ext cx="8763000" cy="6019800"/>
          </a:xfrm>
        </p:spPr>
        <p:txBody>
          <a:bodyPr>
            <a:noAutofit/>
          </a:bodyPr>
          <a:lstStyle/>
          <a:p>
            <a:pPr marL="0" indent="0">
              <a:buNone/>
            </a:pPr>
            <a:r>
              <a:rPr lang="en-IE" sz="1800" b="1" dirty="0"/>
              <a:t>Two Examples:  </a:t>
            </a:r>
            <a:r>
              <a:rPr lang="en-IE" sz="1800" dirty="0"/>
              <a:t>Using the same </a:t>
            </a:r>
            <a:r>
              <a:rPr lang="en-IE" sz="1800" b="1" dirty="0"/>
              <a:t>Research Question </a:t>
            </a:r>
            <a:r>
              <a:rPr lang="en-IE" sz="1800" dirty="0"/>
              <a:t>as before, observe </a:t>
            </a:r>
            <a:r>
              <a:rPr lang="en-US" sz="1800" dirty="0"/>
              <a:t>the difference between the two </a:t>
            </a:r>
            <a:r>
              <a:rPr lang="en-US" sz="1800" b="1" dirty="0"/>
              <a:t>Hypothesis's</a:t>
            </a:r>
            <a:r>
              <a:rPr lang="en-US" sz="1800" dirty="0"/>
              <a:t> and determine why they have received that level.</a:t>
            </a:r>
          </a:p>
          <a:p>
            <a:pPr marL="0" indent="0">
              <a:buNone/>
            </a:pPr>
            <a:endParaRPr lang="en-IE" sz="1800" b="1" dirty="0"/>
          </a:p>
          <a:p>
            <a:pPr marL="0" indent="0">
              <a:buNone/>
            </a:pPr>
            <a:r>
              <a:rPr lang="en-IE" sz="1800" b="1" dirty="0"/>
              <a:t>L 3-4 Hypothesis:  </a:t>
            </a:r>
            <a:r>
              <a:rPr lang="en-IE" sz="1800" b="1" u="sng" dirty="0"/>
              <a:t>If</a:t>
            </a:r>
            <a:r>
              <a:rPr lang="en-IE" sz="1800" dirty="0"/>
              <a:t> the </a:t>
            </a:r>
            <a:r>
              <a:rPr lang="en-IE" sz="1800" dirty="0">
                <a:solidFill>
                  <a:srgbClr val="FF0000"/>
                </a:solidFill>
              </a:rPr>
              <a:t>temperature of the solvent </a:t>
            </a:r>
            <a:r>
              <a:rPr lang="en-IE" sz="1800" dirty="0"/>
              <a:t>increases </a:t>
            </a:r>
            <a:r>
              <a:rPr lang="en-IE" sz="1800" b="1" u="sng" dirty="0"/>
              <a:t>then</a:t>
            </a:r>
            <a:r>
              <a:rPr lang="en-IE" sz="1800" dirty="0"/>
              <a:t> the </a:t>
            </a:r>
            <a:r>
              <a:rPr lang="en-IE" sz="1800" dirty="0">
                <a:solidFill>
                  <a:srgbClr val="0070C0"/>
                </a:solidFill>
              </a:rPr>
              <a:t>solubility will also increase </a:t>
            </a:r>
            <a:r>
              <a:rPr lang="en-IE" sz="1800" b="1" u="sng" dirty="0"/>
              <a:t>because</a:t>
            </a:r>
            <a:r>
              <a:rPr lang="en-IE" sz="1800" dirty="0"/>
              <a:t> the water contains more energy to break down and dissolve more of the salt.</a:t>
            </a:r>
          </a:p>
          <a:p>
            <a:pPr marL="0" indent="0">
              <a:buNone/>
            </a:pPr>
            <a:endParaRPr lang="en-IE" sz="1800" b="1" dirty="0"/>
          </a:p>
          <a:p>
            <a:pPr marL="0" indent="0">
              <a:buNone/>
            </a:pPr>
            <a:r>
              <a:rPr lang="en-IE" sz="1800" b="1" dirty="0"/>
              <a:t>L 7-8 Hypothesis: </a:t>
            </a:r>
            <a:r>
              <a:rPr lang="en-IE" sz="1800" b="1" u="sng" dirty="0"/>
              <a:t>If</a:t>
            </a:r>
            <a:r>
              <a:rPr lang="en-IE" sz="1800" dirty="0"/>
              <a:t> the </a:t>
            </a:r>
            <a:r>
              <a:rPr lang="en-IE" sz="1800" dirty="0">
                <a:solidFill>
                  <a:srgbClr val="FF0000"/>
                </a:solidFill>
              </a:rPr>
              <a:t>temperature of the water increases </a:t>
            </a:r>
            <a:r>
              <a:rPr lang="en-IE" sz="1800" b="1" u="sng" dirty="0"/>
              <a:t>then</a:t>
            </a:r>
            <a:r>
              <a:rPr lang="en-IE" sz="1800" dirty="0"/>
              <a:t> the </a:t>
            </a:r>
            <a:r>
              <a:rPr lang="en-IE" sz="1800" dirty="0">
                <a:solidFill>
                  <a:srgbClr val="0070C0"/>
                </a:solidFill>
              </a:rPr>
              <a:t>solubility, measured as mass of salt dissolved per mL, will also increase </a:t>
            </a:r>
            <a:r>
              <a:rPr lang="en-IE" sz="1800" b="1" u="sng" dirty="0"/>
              <a:t>because</a:t>
            </a:r>
            <a:r>
              <a:rPr lang="en-IE" sz="1800" dirty="0"/>
              <a:t> water molecules at a higher temperature contain more kinetic energy. This increases the energy of the collisions between water molecules and the salt particles and also causes an increased number of collisions which allows more of the salt to be dissolved. The energy provided is also used to break down the bonds between the Sodium and Chloride ions within the salt molecule allowing them to form bonds with the water molecules. </a:t>
            </a:r>
          </a:p>
          <a:p>
            <a:pPr marL="0" indent="0">
              <a:buNone/>
            </a:pPr>
            <a:endParaRPr lang="en-IE" sz="1800" b="1" dirty="0"/>
          </a:p>
          <a:p>
            <a:pPr marL="0" indent="0">
              <a:buNone/>
            </a:pPr>
            <a:r>
              <a:rPr lang="en-IE" sz="1800" b="1" i="1" dirty="0">
                <a:solidFill>
                  <a:srgbClr val="FF0000"/>
                </a:solidFill>
              </a:rPr>
              <a:t>Note: </a:t>
            </a:r>
            <a:r>
              <a:rPr lang="en-IE" sz="1800" i="1" dirty="0"/>
              <a:t>This specific example relates to solubility and requires you to understand how and why salt molecules can be dissolved in water. This is more of a chemistry topic, but the process is what is important here. The questions in the assessment may be based on concepts that you have covered in class, or they could be completely unfamiliar. </a:t>
            </a:r>
          </a:p>
          <a:p>
            <a:pPr marL="0">
              <a:buNone/>
            </a:pPr>
            <a:endParaRPr lang="en-US" sz="1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914400"/>
          </a:xfrm>
        </p:spPr>
        <p:txBody>
          <a:bodyPr>
            <a:normAutofit/>
          </a:bodyPr>
          <a:lstStyle/>
          <a:p>
            <a:r>
              <a:rPr lang="en-US" b="1" u="sng" dirty="0"/>
              <a:t>Hypothesis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90500" y="838200"/>
                <a:ext cx="8763000" cy="6019800"/>
              </a:xfrm>
            </p:spPr>
            <p:txBody>
              <a:bodyPr>
                <a:noAutofit/>
              </a:bodyPr>
              <a:lstStyle/>
              <a:p>
                <a:pPr marL="0" indent="0">
                  <a:buNone/>
                </a:pPr>
                <a:r>
                  <a:rPr lang="en-US" sz="1800" b="1" i="1" dirty="0"/>
                  <a:t>Let’s try a Physics example. The following hypothesis relates to the below RQ.</a:t>
                </a:r>
              </a:p>
              <a:p>
                <a:pPr marL="0" indent="0">
                  <a:buNone/>
                </a:pPr>
                <a:endParaRPr lang="en-US" sz="1800" b="1" dirty="0"/>
              </a:p>
              <a:p>
                <a:pPr marL="0" indent="0">
                  <a:buNone/>
                </a:pPr>
                <a:r>
                  <a:rPr lang="en-US" sz="1800" b="1" dirty="0"/>
                  <a:t>RQ: </a:t>
                </a:r>
                <a:r>
                  <a:rPr lang="en-US" sz="1800" dirty="0"/>
                  <a:t>How does changing the speed of a moving object affect the time that it takes to cover a distance of 100 m when keeping drag forces, friction and distance travelled constant. </a:t>
                </a:r>
              </a:p>
              <a:p>
                <a:pPr marL="0" indent="0">
                  <a:buNone/>
                </a:pPr>
                <a:endParaRPr lang="en-IE" sz="1800" b="1" dirty="0"/>
              </a:p>
              <a:p>
                <a:pPr marL="0" indent="0">
                  <a:buNone/>
                </a:pPr>
                <a:r>
                  <a:rPr lang="en-IE" sz="1800" b="1" dirty="0"/>
                  <a:t>L 7-8 Hypothesis: If</a:t>
                </a:r>
                <a:r>
                  <a:rPr lang="en-IE" sz="1800" dirty="0"/>
                  <a:t> the </a:t>
                </a:r>
                <a:r>
                  <a:rPr lang="en-IE" sz="1800" dirty="0">
                    <a:solidFill>
                      <a:srgbClr val="FF0000"/>
                    </a:solidFill>
                  </a:rPr>
                  <a:t>speed of an object increases </a:t>
                </a:r>
                <a:r>
                  <a:rPr lang="en-IE" sz="1800" b="1" dirty="0"/>
                  <a:t>then</a:t>
                </a:r>
                <a:r>
                  <a:rPr lang="en-IE" sz="1800" dirty="0"/>
                  <a:t> the </a:t>
                </a:r>
                <a:r>
                  <a:rPr lang="en-IE" sz="1800" dirty="0">
                    <a:solidFill>
                      <a:srgbClr val="0070C0"/>
                    </a:solidFill>
                  </a:rPr>
                  <a:t>time taken to cover 100 m, measured in seconds using a stopwatch, will decrease </a:t>
                </a:r>
                <a:r>
                  <a:rPr lang="en-IE" sz="1800" b="1" dirty="0"/>
                  <a:t>because </a:t>
                </a:r>
                <a:r>
                  <a:rPr lang="en-IE" sz="1800" dirty="0"/>
                  <a:t>speed is a measure of how much distance an object travels in a certain amount of time, therefore the higher the speed the more distance it will cover in a set time or the less time it will take to cover a set distance. From the formula </a:t>
                </a:r>
                <a14:m>
                  <m:oMath xmlns:m="http://schemas.openxmlformats.org/officeDocument/2006/math">
                    <m:r>
                      <a:rPr lang="en-US" sz="1800" b="0" i="1" smtClean="0">
                        <a:latin typeface="Cambria Math" panose="02040503050406030204" pitchFamily="18" charset="0"/>
                      </a:rPr>
                      <m:t>𝑆𝑝𝑒𝑒𝑑</m:t>
                    </m:r>
                    <m:r>
                      <a:rPr lang="en-US" sz="1800" b="0" i="1" smtClean="0">
                        <a:latin typeface="Cambria Math" panose="02040503050406030204" pitchFamily="18" charset="0"/>
                      </a:rPr>
                      <m:t>= </m:t>
                    </m:r>
                    <m:f>
                      <m:fPr>
                        <m:ctrlPr>
                          <a:rPr lang="en-US" sz="1800" b="0" i="1" smtClean="0">
                            <a:latin typeface="Cambria Math" panose="02040503050406030204" pitchFamily="18" charset="0"/>
                          </a:rPr>
                        </m:ctrlPr>
                      </m:fPr>
                      <m:num>
                        <m:r>
                          <a:rPr lang="en-US" sz="1800" b="0" i="1" smtClean="0">
                            <a:latin typeface="Cambria Math" panose="02040503050406030204" pitchFamily="18" charset="0"/>
                          </a:rPr>
                          <m:t>𝐷𝑖𝑠𝑡𝑎𝑛𝑐𝑒</m:t>
                        </m:r>
                      </m:num>
                      <m:den>
                        <m:r>
                          <a:rPr lang="en-US" sz="1800" b="0" i="1" smtClean="0">
                            <a:latin typeface="Cambria Math" panose="02040503050406030204" pitchFamily="18" charset="0"/>
                          </a:rPr>
                          <m:t>𝑡𝑖𝑚𝑒</m:t>
                        </m:r>
                      </m:den>
                    </m:f>
                  </m:oMath>
                </a14:m>
                <a:r>
                  <a:rPr lang="en-IE" sz="1800" dirty="0"/>
                  <a:t>  it can be seen that for a constant distance, the formula can be written in the form </a:t>
                </a:r>
                <a14:m>
                  <m:oMath xmlns:m="http://schemas.openxmlformats.org/officeDocument/2006/math">
                    <m:r>
                      <a:rPr lang="en-US" sz="1800" i="1">
                        <a:latin typeface="Cambria Math" panose="02040503050406030204" pitchFamily="18" charset="0"/>
                      </a:rPr>
                      <m:t>𝑆𝑝𝑒𝑒𝑑</m:t>
                    </m:r>
                    <m:r>
                      <a:rPr lang="en-US" sz="1800" i="1">
                        <a:latin typeface="Cambria Math" panose="02040503050406030204" pitchFamily="18" charset="0"/>
                      </a:rPr>
                      <m:t>= </m:t>
                    </m:r>
                    <m:f>
                      <m:fPr>
                        <m:ctrlPr>
                          <a:rPr lang="en-US" sz="1800" i="1">
                            <a:latin typeface="Cambria Math" panose="02040503050406030204" pitchFamily="18" charset="0"/>
                          </a:rPr>
                        </m:ctrlPr>
                      </m:fPr>
                      <m:num>
                        <m:r>
                          <a:rPr lang="en-US" sz="1800" b="0" i="1" smtClean="0">
                            <a:latin typeface="Cambria Math" panose="02040503050406030204" pitchFamily="18" charset="0"/>
                          </a:rPr>
                          <m:t>𝑘</m:t>
                        </m:r>
                      </m:num>
                      <m:den>
                        <m:r>
                          <a:rPr lang="en-US" sz="1800" i="1">
                            <a:latin typeface="Cambria Math" panose="02040503050406030204" pitchFamily="18" charset="0"/>
                          </a:rPr>
                          <m:t>𝑡𝑖𝑚𝑒</m:t>
                        </m:r>
                      </m:den>
                    </m:f>
                  </m:oMath>
                </a14:m>
                <a:r>
                  <a:rPr lang="en-IE" sz="1800" dirty="0"/>
                  <a:t> where k is a constant. This shows that speed has an inversely proportional relationship with time for a constant distance. Therefore as the speed doubles, the time taken to cover a distance of 100 m will be halved. </a:t>
                </a:r>
              </a:p>
              <a:p>
                <a:pPr marL="0" indent="0">
                  <a:buNone/>
                </a:pPr>
                <a:endParaRPr lang="en-IE" sz="1800" b="1" dirty="0"/>
              </a:p>
              <a:p>
                <a:pPr marL="0" indent="0">
                  <a:buNone/>
                </a:pPr>
                <a:r>
                  <a:rPr lang="en-IE" sz="1800" b="1" i="1" dirty="0">
                    <a:solidFill>
                      <a:srgbClr val="FF0000"/>
                    </a:solidFill>
                  </a:rPr>
                  <a:t>Note: </a:t>
                </a:r>
                <a:r>
                  <a:rPr lang="en-IE" sz="1800" i="1" dirty="0"/>
                  <a:t>For more information on understanding how to predict the type of relationship when given the formula, look at the slides titled “More on Proportionality” in the Criterion C instruction document.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90500" y="838200"/>
                <a:ext cx="8763000" cy="6019800"/>
              </a:xfrm>
              <a:blipFill>
                <a:blip r:embed="rId2"/>
                <a:stretch>
                  <a:fillRect l="-434" t="-633" r="-434"/>
                </a:stretch>
              </a:blipFill>
            </p:spPr>
            <p:txBody>
              <a:bodyPr/>
              <a:lstStyle/>
              <a:p>
                <a:r>
                  <a:rPr lang="en-AE">
                    <a:noFill/>
                  </a:rPr>
                  <a:t> </a:t>
                </a:r>
              </a:p>
            </p:txBody>
          </p:sp>
        </mc:Fallback>
      </mc:AlternateContent>
    </p:spTree>
    <p:extLst>
      <p:ext uri="{BB962C8B-B14F-4D97-AF65-F5344CB8AC3E}">
        <p14:creationId xmlns:p14="http://schemas.microsoft.com/office/powerpoint/2010/main" val="3617324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52400"/>
            <a:ext cx="8229600" cy="1143000"/>
          </a:xfrm>
        </p:spPr>
        <p:txBody>
          <a:bodyPr>
            <a:normAutofit/>
          </a:bodyPr>
          <a:lstStyle/>
          <a:p>
            <a:r>
              <a:rPr lang="en-US" b="1" u="sng" dirty="0"/>
              <a:t>Variables</a:t>
            </a:r>
          </a:p>
        </p:txBody>
      </p:sp>
      <p:sp>
        <p:nvSpPr>
          <p:cNvPr id="3" name="Content Placeholder 2"/>
          <p:cNvSpPr>
            <a:spLocks noGrp="1"/>
          </p:cNvSpPr>
          <p:nvPr>
            <p:ph idx="1"/>
          </p:nvPr>
        </p:nvSpPr>
        <p:spPr>
          <a:xfrm>
            <a:off x="228600" y="838200"/>
            <a:ext cx="8763000" cy="5791200"/>
          </a:xfrm>
        </p:spPr>
        <p:txBody>
          <a:bodyPr>
            <a:noAutofit/>
          </a:bodyPr>
          <a:lstStyle/>
          <a:p>
            <a:pPr marL="0">
              <a:buNone/>
            </a:pPr>
            <a:r>
              <a:rPr lang="en-US" sz="2000" i="1" dirty="0"/>
              <a:t>You can be asked to do different things with the variables depending on the investigation. </a:t>
            </a:r>
          </a:p>
          <a:p>
            <a:pPr marL="0">
              <a:buNone/>
            </a:pPr>
            <a:endParaRPr lang="en-US" sz="2000" i="1" dirty="0"/>
          </a:p>
          <a:p>
            <a:pPr marL="0">
              <a:buNone/>
            </a:pPr>
            <a:r>
              <a:rPr lang="en-US" sz="2000" i="1" dirty="0"/>
              <a:t>You may be asked to simply state the variables for a given RQ or Hypothesis. You might be asked to describe how to change the IV or measure the DV. You might be asked to explain how and why the CVs should be controlled. </a:t>
            </a:r>
          </a:p>
          <a:p>
            <a:pPr marL="0">
              <a:buNone/>
            </a:pPr>
            <a:endParaRPr lang="en-US" sz="2000" i="1" dirty="0"/>
          </a:p>
          <a:p>
            <a:pPr marL="0">
              <a:buNone/>
            </a:pPr>
            <a:r>
              <a:rPr lang="en-US" sz="2000" i="1" dirty="0"/>
              <a:t>The following slides go through each possibility, but as stated earlier, you must </a:t>
            </a:r>
            <a:r>
              <a:rPr lang="en-US" sz="2000" b="1" i="1" dirty="0"/>
              <a:t>read the question carefully to determine what is being asked. </a:t>
            </a:r>
          </a:p>
        </p:txBody>
      </p:sp>
    </p:spTree>
    <p:extLst>
      <p:ext uri="{BB962C8B-B14F-4D97-AF65-F5344CB8AC3E}">
        <p14:creationId xmlns:p14="http://schemas.microsoft.com/office/powerpoint/2010/main" val="1933828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52400"/>
            <a:ext cx="8229600" cy="1143000"/>
          </a:xfrm>
        </p:spPr>
        <p:txBody>
          <a:bodyPr>
            <a:normAutofit/>
          </a:bodyPr>
          <a:lstStyle/>
          <a:p>
            <a:r>
              <a:rPr lang="en-US" b="1" u="sng" dirty="0"/>
              <a:t>Variables</a:t>
            </a:r>
          </a:p>
        </p:txBody>
      </p:sp>
      <p:sp>
        <p:nvSpPr>
          <p:cNvPr id="3" name="Content Placeholder 2"/>
          <p:cNvSpPr>
            <a:spLocks noGrp="1"/>
          </p:cNvSpPr>
          <p:nvPr>
            <p:ph idx="1"/>
          </p:nvPr>
        </p:nvSpPr>
        <p:spPr>
          <a:xfrm>
            <a:off x="228600" y="838200"/>
            <a:ext cx="8763000" cy="5791200"/>
          </a:xfrm>
        </p:spPr>
        <p:txBody>
          <a:bodyPr>
            <a:noAutofit/>
          </a:bodyPr>
          <a:lstStyle/>
          <a:p>
            <a:pPr marL="0" algn="ctr">
              <a:buNone/>
            </a:pPr>
            <a:r>
              <a:rPr lang="en-US" sz="2000" b="1" dirty="0"/>
              <a:t>Identifying your variables </a:t>
            </a:r>
          </a:p>
          <a:p>
            <a:pPr marL="0" algn="ctr">
              <a:buNone/>
            </a:pPr>
            <a:r>
              <a:rPr lang="en-US" sz="2000" b="1" dirty="0"/>
              <a:t>(You should have identified your I.V. and D.V. already from the RQ)</a:t>
            </a:r>
          </a:p>
          <a:p>
            <a:pPr marL="0">
              <a:buNone/>
            </a:pPr>
            <a:endParaRPr lang="en-US" sz="2000" b="1" dirty="0"/>
          </a:p>
          <a:p>
            <a:pPr marL="0">
              <a:buNone/>
            </a:pPr>
            <a:r>
              <a:rPr lang="en-US" sz="2000" b="1" dirty="0">
                <a:solidFill>
                  <a:srgbClr val="FF0000"/>
                </a:solidFill>
              </a:rPr>
              <a:t>Independent Variable </a:t>
            </a:r>
            <a:r>
              <a:rPr lang="en-US" sz="2000" dirty="0"/>
              <a:t>– The factor that you will decide how it changes.</a:t>
            </a:r>
          </a:p>
          <a:p>
            <a:pPr marL="0">
              <a:buNone/>
            </a:pPr>
            <a:endParaRPr lang="en-US" sz="2000" dirty="0"/>
          </a:p>
          <a:p>
            <a:pPr marL="0">
              <a:buNone/>
            </a:pPr>
            <a:r>
              <a:rPr lang="en-US" sz="2000" b="1" dirty="0">
                <a:solidFill>
                  <a:srgbClr val="0070C0"/>
                </a:solidFill>
              </a:rPr>
              <a:t>Dependent Variable </a:t>
            </a:r>
            <a:r>
              <a:rPr lang="en-US" sz="2000" dirty="0"/>
              <a:t>– This is what you measure or record how it changes in response to the independent variable.</a:t>
            </a:r>
          </a:p>
          <a:p>
            <a:pPr marL="0">
              <a:buNone/>
            </a:pPr>
            <a:endParaRPr lang="en-US" sz="2000" dirty="0"/>
          </a:p>
          <a:p>
            <a:pPr marL="0">
              <a:buNone/>
            </a:pPr>
            <a:r>
              <a:rPr lang="en-US" sz="2000" b="1" dirty="0">
                <a:solidFill>
                  <a:srgbClr val="00B050"/>
                </a:solidFill>
              </a:rPr>
              <a:t>Controlled Variable </a:t>
            </a:r>
            <a:r>
              <a:rPr lang="en-US" sz="2000" dirty="0"/>
              <a:t>– These are the variables that you will keep the same throughout the experiment. </a:t>
            </a:r>
          </a:p>
          <a:p>
            <a:pPr marL="0">
              <a:buNone/>
            </a:pPr>
            <a:endParaRPr lang="en-US" sz="2000" dirty="0"/>
          </a:p>
          <a:p>
            <a:pPr marL="0">
              <a:buNone/>
            </a:pPr>
            <a:r>
              <a:rPr lang="en-US" sz="2000" b="1" dirty="0"/>
              <a:t>Tip: </a:t>
            </a:r>
            <a:r>
              <a:rPr lang="en-US" sz="2000" dirty="0"/>
              <a:t>You should have already identified your Independent and Dependent variables as part of your Research Question. </a:t>
            </a:r>
          </a:p>
          <a:p>
            <a:pPr marL="0">
              <a:buNone/>
            </a:pPr>
            <a:r>
              <a:rPr lang="en-US" sz="2000" b="1" i="1" dirty="0">
                <a:solidFill>
                  <a:srgbClr val="FF0000"/>
                </a:solidFill>
              </a:rPr>
              <a:t>Note: </a:t>
            </a:r>
            <a:r>
              <a:rPr lang="en-US" sz="2000" i="1" dirty="0"/>
              <a:t>Your control variables are all the other factors which could change during the experiment. You want to keep all of these the same so that you can be certain it is the change in your independent variable that is causing the change in your dependent variable.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6970</TotalTime>
  <Words>2970</Words>
  <Application>Microsoft Macintosh PowerPoint</Application>
  <PresentationFormat>On-screen Show (4:3)</PresentationFormat>
  <Paragraphs>210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Cambria Math</vt:lpstr>
      <vt:lpstr>Office Theme</vt:lpstr>
      <vt:lpstr>Carrying out Investigations &amp; Writing Lab Reports</vt:lpstr>
      <vt:lpstr>Criterion B – Planning an Investigation</vt:lpstr>
      <vt:lpstr>Research Question</vt:lpstr>
      <vt:lpstr>Research Question</vt:lpstr>
      <vt:lpstr>Hypothesis</vt:lpstr>
      <vt:lpstr>Hypothesis</vt:lpstr>
      <vt:lpstr>Hypothesis</vt:lpstr>
      <vt:lpstr>Variables</vt:lpstr>
      <vt:lpstr>Variables</vt:lpstr>
      <vt:lpstr>Variables</vt:lpstr>
      <vt:lpstr>Variables</vt:lpstr>
      <vt:lpstr>Variables</vt:lpstr>
      <vt:lpstr>Variables</vt:lpstr>
      <vt:lpstr>Materials</vt:lpstr>
      <vt:lpstr>Method</vt:lpstr>
      <vt:lpstr>Method</vt:lpstr>
      <vt:lpstr>Method</vt:lpstr>
      <vt:lpstr>Method</vt:lpstr>
      <vt:lpstr>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Carrying out investigations &amp; writing lab reports</dc:title>
  <dc:creator>Nicola Smith</dc:creator>
  <cp:lastModifiedBy>Gerard Joseph Finnegan</cp:lastModifiedBy>
  <cp:revision>82</cp:revision>
  <cp:lastPrinted>2017-05-21T10:01:52Z</cp:lastPrinted>
  <dcterms:created xsi:type="dcterms:W3CDTF">2013-10-07T05:32:07Z</dcterms:created>
  <dcterms:modified xsi:type="dcterms:W3CDTF">2021-12-06T06:19:55Z</dcterms:modified>
</cp:coreProperties>
</file>